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60"/>
  </p:notesMasterIdLst>
  <p:sldIdLst>
    <p:sldId id="485" r:id="rId2"/>
    <p:sldId id="581" r:id="rId3"/>
    <p:sldId id="495" r:id="rId4"/>
    <p:sldId id="496" r:id="rId5"/>
    <p:sldId id="497" r:id="rId6"/>
    <p:sldId id="536" r:id="rId7"/>
    <p:sldId id="498" r:id="rId8"/>
    <p:sldId id="499" r:id="rId9"/>
    <p:sldId id="488" r:id="rId10"/>
    <p:sldId id="500" r:id="rId11"/>
    <p:sldId id="501" r:id="rId12"/>
    <p:sldId id="502" r:id="rId13"/>
    <p:sldId id="540" r:id="rId14"/>
    <p:sldId id="537" r:id="rId15"/>
    <p:sldId id="538" r:id="rId16"/>
    <p:sldId id="539" r:id="rId17"/>
    <p:sldId id="514" r:id="rId18"/>
    <p:sldId id="506" r:id="rId19"/>
    <p:sldId id="541" r:id="rId20"/>
    <p:sldId id="542" r:id="rId21"/>
    <p:sldId id="543" r:id="rId22"/>
    <p:sldId id="544" r:id="rId23"/>
    <p:sldId id="545" r:id="rId24"/>
    <p:sldId id="546" r:id="rId25"/>
    <p:sldId id="547" r:id="rId26"/>
    <p:sldId id="548" r:id="rId27"/>
    <p:sldId id="549" r:id="rId28"/>
    <p:sldId id="550" r:id="rId29"/>
    <p:sldId id="479" r:id="rId30"/>
    <p:sldId id="551" r:id="rId31"/>
    <p:sldId id="552" r:id="rId32"/>
    <p:sldId id="553" r:id="rId33"/>
    <p:sldId id="554" r:id="rId34"/>
    <p:sldId id="555" r:id="rId35"/>
    <p:sldId id="556" r:id="rId36"/>
    <p:sldId id="557" r:id="rId37"/>
    <p:sldId id="558" r:id="rId38"/>
    <p:sldId id="559" r:id="rId39"/>
    <p:sldId id="560" r:id="rId40"/>
    <p:sldId id="561" r:id="rId41"/>
    <p:sldId id="562" r:id="rId42"/>
    <p:sldId id="563" r:id="rId43"/>
    <p:sldId id="564" r:id="rId44"/>
    <p:sldId id="565" r:id="rId45"/>
    <p:sldId id="566" r:id="rId46"/>
    <p:sldId id="567" r:id="rId47"/>
    <p:sldId id="568" r:id="rId48"/>
    <p:sldId id="569" r:id="rId49"/>
    <p:sldId id="570" r:id="rId50"/>
    <p:sldId id="571" r:id="rId51"/>
    <p:sldId id="572" r:id="rId52"/>
    <p:sldId id="573" r:id="rId53"/>
    <p:sldId id="574" r:id="rId54"/>
    <p:sldId id="575" r:id="rId55"/>
    <p:sldId id="576" r:id="rId56"/>
    <p:sldId id="577" r:id="rId57"/>
    <p:sldId id="578" r:id="rId58"/>
    <p:sldId id="579" r:id="rId5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581"/>
            <p14:sldId id="495"/>
            <p14:sldId id="496"/>
            <p14:sldId id="497"/>
            <p14:sldId id="536"/>
            <p14:sldId id="498"/>
            <p14:sldId id="499"/>
            <p14:sldId id="488"/>
            <p14:sldId id="500"/>
            <p14:sldId id="501"/>
            <p14:sldId id="502"/>
            <p14:sldId id="540"/>
            <p14:sldId id="537"/>
            <p14:sldId id="538"/>
            <p14:sldId id="539"/>
            <p14:sldId id="514"/>
            <p14:sldId id="506"/>
            <p14:sldId id="541"/>
            <p14:sldId id="542"/>
            <p14:sldId id="543"/>
            <p14:sldId id="544"/>
            <p14:sldId id="545"/>
            <p14:sldId id="546"/>
            <p14:sldId id="547"/>
            <p14:sldId id="548"/>
            <p14:sldId id="549"/>
            <p14:sldId id="550"/>
            <p14:sldId id="479"/>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Lst>
        </p14:section>
        <p14:section name="Operations" id="{87B982B4-CBB2-C14B-980A-235021ECE9F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86757" autoAdjust="0"/>
  </p:normalViewPr>
  <p:slideViewPr>
    <p:cSldViewPr snapToGrid="0" snapToObjects="1">
      <p:cViewPr varScale="1">
        <p:scale>
          <a:sx n="98" d="100"/>
          <a:sy n="98" d="100"/>
        </p:scale>
        <p:origin x="-416"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interSettings" Target="printerSettings/printerSettings1.bin"/><Relationship Id="rId62"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Scale</a:t>
            </a:r>
            <a:r>
              <a:rPr lang="en-US" sz="1400" baseline="0" dirty="0" smtClean="0"/>
              <a:t> an app</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9B87A38-3CEC-41F8-9B8A-7D549F200228}" type="slidenum">
              <a:rPr lang="en-US" smtClean="0"/>
              <a:t>21</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9B87A38-3CEC-41F8-9B8A-7D549F200228}" type="slidenum">
              <a:rPr lang="en-US" smtClean="0"/>
              <a:t>22</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7" name="Shape 17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Libraries = runtime package managers like Ruby gems, Node modules, Python PIP packages</a:t>
            </a:r>
          </a:p>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95" name="Shape 395"/>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latin typeface="Calibri"/>
                <a:ea typeface="Calibri"/>
                <a:cs typeface="Calibri"/>
                <a:sym typeface="Calibri"/>
              </a:rPr>
              <a:t>TDB: Sort out the box</a:t>
            </a:r>
            <a:r>
              <a:rPr lang="en-US" baseline="0" dirty="0" smtClean="0">
                <a:latin typeface="Calibri"/>
                <a:ea typeface="Calibri"/>
                <a:cs typeface="Calibri"/>
                <a:sym typeface="Calibri"/>
              </a:rPr>
              <a:t> component to be represented at a high-level. For example, should we brake down the Diego Brain and Cell?</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[Cornelia Notes]</a:t>
            </a:r>
            <a:r>
              <a:rPr lang="en-US" baseline="0" dirty="0" smtClean="0">
                <a:latin typeface="Calibri"/>
                <a:ea typeface="Calibri"/>
                <a:cs typeface="Calibri"/>
                <a:sym typeface="Calibri"/>
              </a:rPr>
              <a:t> </a:t>
            </a:r>
            <a:r>
              <a:rPr lang="en-US" dirty="0" smtClean="0">
                <a:latin typeface="Calibri"/>
                <a:ea typeface="Calibri"/>
                <a:cs typeface="Calibri"/>
                <a:sym typeface="Calibri"/>
              </a:rPr>
              <a:t>This should be used  as </a:t>
            </a:r>
            <a:r>
              <a:rPr lang="en-US" dirty="0">
                <a:latin typeface="Calibri"/>
                <a:ea typeface="Calibri"/>
                <a:cs typeface="Calibri"/>
                <a:sym typeface="Calibri"/>
              </a:rPr>
              <a:t>a transition to say “the elastic runtime deployed a cluster of VMs – each of the green boxes is one, usually deployed in </a:t>
            </a:r>
            <a:r>
              <a:rPr lang="en-US" dirty="0" smtClean="0">
                <a:latin typeface="Calibri"/>
                <a:ea typeface="Calibri"/>
                <a:cs typeface="Calibri"/>
                <a:sym typeface="Calibri"/>
              </a:rPr>
              <a:t>duplicates – and BOSH/Pivotal CF </a:t>
            </a:r>
            <a:r>
              <a:rPr lang="en-US" dirty="0" err="1" smtClean="0">
                <a:latin typeface="Calibri"/>
                <a:ea typeface="Calibri"/>
                <a:cs typeface="Calibri"/>
                <a:sym typeface="Calibri"/>
              </a:rPr>
              <a:t>OpsManager</a:t>
            </a:r>
            <a:r>
              <a:rPr lang="en-US" dirty="0" smtClean="0">
                <a:latin typeface="Calibri"/>
                <a:ea typeface="Calibri"/>
                <a:cs typeface="Calibri"/>
                <a:sym typeface="Calibri"/>
              </a:rPr>
              <a:t> is what we will talk about now…</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 Original bullets points ***</a:t>
            </a:r>
          </a:p>
          <a:p>
            <a:pPr>
              <a:buClr>
                <a:schemeClr val="dk1"/>
              </a:buClr>
              <a:buSzPct val="25000"/>
            </a:pPr>
            <a:endParaRPr lang="en-US" dirty="0" smtClean="0">
              <a:latin typeface="Calibri"/>
              <a:ea typeface="Calibri"/>
              <a:cs typeface="Calibri"/>
              <a:sym typeface="Calibri"/>
            </a:endParaRPr>
          </a:p>
          <a:p>
            <a:pPr marL="228600" marR="0" lvl="0" indent="-228600" algn="l" rtl="0">
              <a:lnSpc>
                <a:spcPct val="100000"/>
              </a:lnSpc>
              <a:spcBef>
                <a:spcPts val="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Turnkey, fully automated Platform-as-a-Service </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Scalable runtime environment, extensible to most modern frameworks and languages running on Linux</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Instant expansion or upgrade with no downtime</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Deploy, scale and manage applications with </a:t>
            </a:r>
            <a:r>
              <a:rPr lang="en-US" sz="1200" b="0" i="0" u="none" strike="noStrike" cap="none" dirty="0" err="1" smtClean="0">
                <a:solidFill>
                  <a:srgbClr val="FFFFFF"/>
                </a:solidFill>
                <a:latin typeface="Arial"/>
                <a:ea typeface="Arial"/>
                <a:cs typeface="Arial"/>
                <a:sym typeface="Arial"/>
              </a:rPr>
              <a:t>bindable</a:t>
            </a:r>
            <a:r>
              <a:rPr lang="en-US" sz="1200" b="0" i="0" u="none" strike="noStrike" cap="none" dirty="0" smtClean="0">
                <a:solidFill>
                  <a:srgbClr val="FFFFFF"/>
                </a:solidFill>
                <a:latin typeface="Arial"/>
                <a:ea typeface="Arial"/>
                <a:cs typeface="Arial"/>
                <a:sym typeface="Arial"/>
              </a:rPr>
              <a:t> services using simplified semantics and APIs</a:t>
            </a:r>
          </a:p>
          <a:p>
            <a:pPr>
              <a:buClr>
                <a:schemeClr val="dk1"/>
              </a:buClr>
              <a:buSzPct val="25000"/>
            </a:pPr>
            <a:endParaRPr lang="en-US" dirty="0">
              <a:latin typeface="Calibri"/>
              <a:ea typeface="Calibri"/>
              <a:cs typeface="Calibri"/>
              <a:sym typeface="Calibri"/>
            </a:endParaRPr>
          </a:p>
          <a:p>
            <a:pPr>
              <a:buClr>
                <a:schemeClr val="dk1"/>
              </a:buClr>
              <a:buSzPct val="25000"/>
            </a:pPr>
            <a:endParaRPr dirty="0">
              <a:latin typeface="Calibri"/>
              <a:ea typeface="Calibri"/>
              <a:cs typeface="Calibri"/>
              <a:sym typeface="Calibri"/>
            </a:endParaRPr>
          </a:p>
        </p:txBody>
      </p:sp>
      <p:sp>
        <p:nvSpPr>
          <p:cNvPr id="396" name="Shape 396"/>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SzPct val="25000"/>
            </a:pPr>
            <a:fld id="{00000000-1234-1234-1234-123412341234}" type="slidenum">
              <a:rPr lang="en-US" sz="1200">
                <a:latin typeface="Calibri"/>
                <a:ea typeface="Calibri"/>
                <a:cs typeface="Calibri"/>
                <a:sym typeface="Calibri"/>
              </a:rPr>
              <a:pPr>
                <a:buSzPct val="25000"/>
              </a:pPr>
              <a:t>28</a:t>
            </a:fld>
            <a:endParaRPr lang="en-US" sz="120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walk thru Ops Manager. Left hand size you see some products that are not installed, you even</a:t>
            </a:r>
            <a:r>
              <a:rPr lang="en-US" baseline="0" dirty="0" smtClean="0"/>
              <a:t> see a new version of Elastic </a:t>
            </a:r>
            <a:r>
              <a:rPr lang="en-US" baseline="0" dirty="0" err="1" smtClean="0"/>
              <a:t>Rutnime</a:t>
            </a:r>
            <a:r>
              <a:rPr lang="en-US" baseline="0" dirty="0" smtClean="0"/>
              <a:t> (upgrades) and the Pending Changes (INSTALL Spring Cloud Services). You can talk about important products and the recent logs. </a:t>
            </a:r>
          </a:p>
          <a:p>
            <a:pPr lvl="0" rtl="0">
              <a:spcBef>
                <a:spcPts val="0"/>
              </a:spcBef>
              <a:buNone/>
            </a:pPr>
            <a:endParaRPr lang="en-US" baseline="0" dirty="0" smtClean="0"/>
          </a:p>
          <a:p>
            <a:pPr lvl="0" rtl="0">
              <a:spcBef>
                <a:spcPts val="0"/>
              </a:spcBef>
              <a:buNone/>
            </a:pPr>
            <a:r>
              <a:rPr lang="en-US" baseline="0" dirty="0" smtClean="0"/>
              <a:t>We have the Ops Director for AWS (but we support others). This is the very first tile you install and established the communication with the </a:t>
            </a:r>
            <a:r>
              <a:rPr lang="en-US" baseline="0" dirty="0" err="1" smtClean="0"/>
              <a:t>IaaS</a:t>
            </a:r>
            <a:r>
              <a:rPr lang="en-US" baseline="0" dirty="0" smtClean="0"/>
              <a:t>. Then you probably start with the Elastic Runtime, now you have a platform – basic platform services including the container runtime (DIEGO). Then you install additional services. All managed by bosh and done in a consistent manager. </a:t>
            </a:r>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We</a:t>
            </a:r>
            <a:r>
              <a:rPr lang="en-US" baseline="0" dirty="0" smtClean="0"/>
              <a:t> can explain quiet a bit on the ERS image. We can highlight the wizard like functionality by showing the settings steps on the left and the monitoring capabilities on the status and logs tabs. We can also talk about credential management for the components of ERS. The setting step selected is the resource </a:t>
            </a:r>
            <a:r>
              <a:rPr lang="en-US" baseline="0" dirty="0" err="1" smtClean="0"/>
              <a:t>config</a:t>
            </a:r>
            <a:r>
              <a:rPr lang="en-US" baseline="0" dirty="0" smtClean="0"/>
              <a:t> which we can talk about scaling components and HA deployments.</a:t>
            </a:r>
            <a:endParaRPr lang="en-US" dirty="0" smtClean="0"/>
          </a:p>
          <a:p>
            <a:pPr lvl="0" rtl="0">
              <a:spcBef>
                <a:spcPts val="0"/>
              </a:spcBef>
              <a:buNone/>
            </a:pP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234713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47146838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a:prstGeom prst="rect">
            <a:avLst/>
          </a:prstGeom>
        </p:spPr>
        <p:txBody>
          <a:bodyPr/>
          <a:lstStyle/>
          <a:p>
            <a:endParaRPr lang="en-US" dirty="0"/>
          </a:p>
        </p:txBody>
      </p:sp>
      <p:sp>
        <p:nvSpPr>
          <p:cNvPr id="3" name="Title 2"/>
          <p:cNvSpPr>
            <a:spLocks noGrp="1"/>
          </p:cNvSpPr>
          <p:nvPr>
            <p:ph type="title"/>
          </p:nvPr>
        </p:nvSpPr>
        <p:spPr>
          <a:xfrm>
            <a:off x="1117709" y="407953"/>
            <a:ext cx="6947616" cy="585514"/>
          </a:xfrm>
          <a:prstGeom prst="rect">
            <a:avLst/>
          </a:prstGeo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a:prstGeom prst="rect">
            <a:avLst/>
          </a:prstGeo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564624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a:prstGeom prst="rect">
            <a:avLst/>
          </a:prstGeom>
        </p:spPr>
        <p:txBody>
          <a:bodyPr/>
          <a:lstStyle/>
          <a:p>
            <a:endParaRPr lang="en-US" dirty="0"/>
          </a:p>
        </p:txBody>
      </p:sp>
      <p:sp>
        <p:nvSpPr>
          <p:cNvPr id="3" name="Title 2"/>
          <p:cNvSpPr>
            <a:spLocks noGrp="1"/>
          </p:cNvSpPr>
          <p:nvPr>
            <p:ph type="title"/>
          </p:nvPr>
        </p:nvSpPr>
        <p:spPr>
          <a:xfrm>
            <a:off x="1117709" y="407953"/>
            <a:ext cx="6947616" cy="585514"/>
          </a:xfrm>
          <a:prstGeom prst="rect">
            <a:avLst/>
          </a:prstGeo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a:prstGeom prst="rect">
            <a:avLst/>
          </a:prstGeo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374945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mp Basic without Rule">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2191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8">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59" r:id="rId7"/>
    <p:sldLayoutId id="2147483662" r:id="rId8"/>
    <p:sldLayoutId id="2147483663" r:id="rId9"/>
    <p:sldLayoutId id="2147483681" r:id="rId10"/>
    <p:sldLayoutId id="2147483683" r:id="rId11"/>
    <p:sldLayoutId id="2147483684" r:id="rId12"/>
    <p:sldLayoutId id="2147483685" r:id="rId13"/>
    <p:sldLayoutId id="2147483687" r:id="rId14"/>
    <p:sldLayoutId id="2147483688" r:id="rId15"/>
    <p:sldLayoutId id="2147483689" r:id="rId1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hdphoto" Target="../media/hdphoto1.wdp"/><Relationship Id="rId6" Type="http://schemas.openxmlformats.org/officeDocument/2006/relationships/image" Target="../media/image8.png"/><Relationship Id="rId1" Type="http://schemas.openxmlformats.org/officeDocument/2006/relationships/slideLayout" Target="../slideLayouts/slideLayout9.xml"/><Relationship Id="rId2"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5.xml"/><Relationship Id="rId3"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jpeg"/><Relationship Id="rId9"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34.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45.png"/><Relationship Id="rId13"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40.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pn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1.png"/><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3.gif-c200"/></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3.gif-c200"/><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0.png"/><Relationship Id="rId5" Type="http://schemas.openxmlformats.org/officeDocument/2006/relationships/image" Target="../media/image84.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8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87.png"/></Relationships>
</file>

<file path=ppt/slides/_rels/slide57.xml.rels><?xml version="1.0" encoding="UTF-8" standalone="yes"?>
<Relationships xmlns="http://schemas.openxmlformats.org/package/2006/relationships"><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8.png"/><Relationship Id="rId14" Type="http://schemas.openxmlformats.org/officeDocument/2006/relationships/image" Target="../media/image99.png"/><Relationship Id="rId15" Type="http://schemas.openxmlformats.org/officeDocument/2006/relationships/image" Target="../media/image9.png"/><Relationship Id="rId16" Type="http://schemas.openxmlformats.org/officeDocument/2006/relationships/image" Target="../media/image10.png"/><Relationship Id="rId17" Type="http://schemas.openxmlformats.org/officeDocument/2006/relationships/image" Target="../media/image11.jpeg"/><Relationship Id="rId18" Type="http://schemas.openxmlformats.org/officeDocument/2006/relationships/image" Target="../media/image12.jpeg"/><Relationship Id="rId19" Type="http://schemas.openxmlformats.org/officeDocument/2006/relationships/image" Target="../media/image13.png"/><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8.jpeg"/><Relationship Id="rId4" Type="http://schemas.openxmlformats.org/officeDocument/2006/relationships/image" Target="../media/image89.png"/><Relationship Id="rId5" Type="http://schemas.openxmlformats.org/officeDocument/2006/relationships/image" Target="../media/image90.jpeg"/><Relationship Id="rId6" Type="http://schemas.openxmlformats.org/officeDocument/2006/relationships/image" Target="../media/image91.jpe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jpeg"/><Relationship Id="rId9"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338554"/>
          </a:xfrm>
          <a:prstGeom prst="rect">
            <a:avLst/>
          </a:prstGeom>
          <a:noFill/>
        </p:spPr>
        <p:txBody>
          <a:bodyPr wrap="square" rtlCol="0">
            <a:spAutoFit/>
          </a:bodyPr>
          <a:lstStyle/>
          <a:p>
            <a:pPr>
              <a:spcAft>
                <a:spcPts val="300"/>
              </a:spcAft>
            </a:pPr>
            <a:endParaRPr lang="en-US" sz="1600" dirty="0">
              <a:solidFill>
                <a:srgbClr val="FFFFFF"/>
              </a:solidFill>
              <a:cs typeface="Arial"/>
            </a:endParaRPr>
          </a:p>
        </p:txBody>
      </p:sp>
      <p:pic>
        <p:nvPicPr>
          <p:cNvPr id="11" name="Picture 10" descr="GAI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9085" y="248056"/>
            <a:ext cx="2561741" cy="1089395"/>
          </a:xfrm>
          <a:prstGeom prst="rect">
            <a:avLst/>
          </a:prstGeom>
        </p:spPr>
      </p:pic>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25392"/>
            <a:ext cx="8410575" cy="539844"/>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pic>
        <p:nvPicPr>
          <p:cNvPr id="3" name="Picture 2"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638" y="3924234"/>
            <a:ext cx="706503" cy="471111"/>
          </a:xfrm>
          <a:prstGeom prst="rect">
            <a:avLst/>
          </a:prstGeom>
        </p:spPr>
      </p:pic>
    </p:spTree>
    <p:extLst>
      <p:ext uri="{BB962C8B-B14F-4D97-AF65-F5344CB8AC3E}">
        <p14:creationId xmlns:p14="http://schemas.microsoft.com/office/powerpoint/2010/main" val="20620893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131535"/>
            <a:ext cx="8410575" cy="460375"/>
          </a:xfrm>
        </p:spPr>
        <p:txBody>
          <a:bodyPr/>
          <a:lstStyle/>
          <a:p>
            <a:r>
              <a:rPr lang="en-US" sz="2800" dirty="0">
                <a:solidFill>
                  <a:srgbClr val="2C95DD"/>
                </a:solidFill>
              </a:rPr>
              <a:t>Creating and Binding a 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pic>
        <p:nvPicPr>
          <p:cNvPr id="39" name="Picture 38"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282" y="3661731"/>
            <a:ext cx="706503" cy="471111"/>
          </a:xfrm>
          <a:prstGeom prst="rect">
            <a:avLst/>
          </a:prstGeom>
        </p:spPr>
      </p:pic>
    </p:spTree>
    <p:extLst>
      <p:ext uri="{BB962C8B-B14F-4D97-AF65-F5344CB8AC3E}">
        <p14:creationId xmlns:p14="http://schemas.microsoft.com/office/powerpoint/2010/main" val="36928116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spTree>
    <p:extLst>
      <p:ext uri="{BB962C8B-B14F-4D97-AF65-F5344CB8AC3E}">
        <p14:creationId xmlns:p14="http://schemas.microsoft.com/office/powerpoint/2010/main" val="842119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68" y="1171575"/>
            <a:ext cx="4026065" cy="3818441"/>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algn="ctr" defTabSz="457200">
                <a:buSzPct val="25000"/>
              </a:pPr>
              <a:r>
                <a:rPr lang="en-US" sz="1800" kern="1200" dirty="0">
                  <a:solidFill>
                    <a:prstClr val="white"/>
                  </a:solidFill>
                </a:rPr>
                <a:t>* </a:t>
              </a:r>
              <a:r>
                <a:rPr lang="en-US" sz="1800" kern="1200" dirty="0" err="1">
                  <a:solidFill>
                    <a:prstClr val="white"/>
                  </a:solidFill>
                </a:rPr>
                <a:t>Devs</a:t>
              </a:r>
              <a:r>
                <a:rPr lang="en-US" sz="1800" kern="1200" dirty="0">
                  <a:solidFill>
                    <a:prstClr val="white"/>
                  </a:solidFill>
                </a:rPr>
                <a:t> may bring a custom </a:t>
              </a:r>
              <a:r>
                <a:rPr lang="en-US" sz="1800" kern="1200" dirty="0" err="1">
                  <a:solidFill>
                    <a:prstClr val="white"/>
                  </a:solidFill>
                </a:rPr>
                <a:t>buildpack</a:t>
              </a:r>
              <a:endParaRPr lang="en-US" sz="1800" kern="1200" dirty="0">
                <a:solidFill>
                  <a:prstClr val="white"/>
                </a:solidFil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457200"/>
              <a:endParaRPr sz="1800" kern="1200">
                <a:solidFill>
                  <a:prstClr val="white"/>
                </a:solidFil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linux host &amp; kernel</a:t>
              </a:r>
            </a:p>
          </p:txBody>
        </p:sp>
      </p:grpSp>
      <p:grpSp>
        <p:nvGrpSpPr>
          <p:cNvPr id="88" name="Shape 88"/>
          <p:cNvGrpSpPr/>
          <p:nvPr/>
        </p:nvGrpSpPr>
        <p:grpSpPr>
          <a:xfrm>
            <a:off x="259512" y="2309799"/>
            <a:ext cx="1670940" cy="142136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algn="ctr" defTabSz="457200">
                  <a:buSzPct val="25000"/>
                </a:pPr>
                <a:r>
                  <a:rPr lang="en-US" kern="1200">
                    <a:solidFill>
                      <a:srgbClr val="F5F5F5"/>
                    </a:solidFil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457200"/>
                <a:endParaRPr sz="1800" kern="1200">
                  <a:solidFill>
                    <a:prstClr val="white"/>
                  </a:solidFil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Dev Supported</a:t>
              </a:r>
            </a:p>
          </p:txBody>
        </p:sp>
      </p:grpSp>
      <p:sp>
        <p:nvSpPr>
          <p:cNvPr id="94" name="Shape 94"/>
          <p:cNvSpPr/>
          <p:nvPr/>
        </p:nvSpPr>
        <p:spPr>
          <a:xfrm>
            <a:off x="259507" y="3859259"/>
            <a:ext cx="1670940" cy="404284"/>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Ops Supported</a:t>
            </a:r>
          </a:p>
        </p:txBody>
      </p:sp>
      <p:sp>
        <p:nvSpPr>
          <p:cNvPr id="95" name="Shape 95"/>
          <p:cNvSpPr txBox="1"/>
          <p:nvPr/>
        </p:nvSpPr>
        <p:spPr>
          <a:xfrm>
            <a:off x="5901866" y="1191666"/>
            <a:ext cx="2852675" cy="3139321"/>
          </a:xfrm>
          <a:prstGeom prst="rect">
            <a:avLst/>
          </a:prstGeom>
          <a:noFill/>
          <a:ln>
            <a:noFill/>
          </a:ln>
        </p:spPr>
        <p:txBody>
          <a:bodyPr lIns="91425" tIns="45700" rIns="91425" bIns="45700" anchor="t" anchorCtr="0">
            <a:noAutofit/>
          </a:bodyPr>
          <a:lstStyle/>
          <a:p>
            <a:pPr defTabSz="457200">
              <a:buSzPct val="25000"/>
            </a:pPr>
            <a:r>
              <a:rPr lang="en-US" sz="1800" kern="1200" dirty="0">
                <a:solidFill>
                  <a:srgbClr val="F5F5F5"/>
                </a:solidFill>
              </a:rPr>
              <a:t>PCF </a:t>
            </a:r>
            <a:r>
              <a:rPr lang="en-US" sz="1800" kern="1200" dirty="0" err="1">
                <a:solidFill>
                  <a:srgbClr val="F5F5F5"/>
                </a:solidFill>
              </a:rPr>
              <a:t>buildpacks</a:t>
            </a:r>
            <a:r>
              <a:rPr lang="en-US" sz="1800" kern="1200" dirty="0">
                <a:solidFill>
                  <a:srgbClr val="F5F5F5"/>
                </a:solidFill>
              </a:rPr>
              <a:t> provide full support and maintenance for 3 of the 4 layers of the container stack</a:t>
            </a:r>
          </a:p>
          <a:p>
            <a:pPr defTabSz="457200"/>
            <a:endParaRPr sz="1800" kern="1200" dirty="0">
              <a:solidFill>
                <a:srgbClr val="F5F5F5"/>
              </a:solidFill>
            </a:endParaRPr>
          </a:p>
          <a:p>
            <a:pPr defTabSz="457200">
              <a:buSzPct val="25000"/>
            </a:pPr>
            <a:r>
              <a:rPr lang="en-US" sz="1800" kern="1200" dirty="0" err="1">
                <a:solidFill>
                  <a:srgbClr val="F5F5F5"/>
                </a:solidFill>
              </a:rPr>
              <a:t>Devs</a:t>
            </a:r>
            <a:r>
              <a:rPr lang="en-US" sz="1800" kern="1200" dirty="0">
                <a:solidFill>
                  <a:srgbClr val="F5F5F5"/>
                </a:solidFill>
              </a:rPr>
              <a:t> can focus on just the app code</a:t>
            </a:r>
          </a:p>
          <a:p>
            <a:pPr defTabSz="457200"/>
            <a:endParaRPr sz="1800" kern="1200" dirty="0">
              <a:solidFill>
                <a:srgbClr val="F5F5F5"/>
              </a:solidFill>
            </a:endParaRPr>
          </a:p>
          <a:p>
            <a:pPr defTabSz="457200">
              <a:buSzPct val="25000"/>
            </a:pPr>
            <a:r>
              <a:rPr lang="en-US" sz="1800" kern="1200" dirty="0">
                <a:solidFill>
                  <a:srgbClr val="F5F5F5"/>
                </a:solidFill>
              </a:rPr>
              <a:t>PCF creates the container image for you</a:t>
            </a:r>
          </a:p>
        </p:txBody>
      </p:sp>
      <p:sp>
        <p:nvSpPr>
          <p:cNvPr id="21" name="Shape 81"/>
          <p:cNvSpPr txBox="1"/>
          <p:nvPr/>
        </p:nvSpPr>
        <p:spPr>
          <a:xfrm>
            <a:off x="2250243" y="854104"/>
            <a:ext cx="3254375" cy="369332"/>
          </a:xfrm>
          <a:prstGeom prst="rect">
            <a:avLst/>
          </a:prstGeom>
          <a:noFill/>
          <a:ln>
            <a:noFill/>
          </a:ln>
        </p:spPr>
        <p:txBody>
          <a:bodyPr lIns="91425" tIns="45700" rIns="91425" bIns="45700" anchor="t" anchorCtr="0">
            <a:noAutofit/>
          </a:bodyPr>
          <a:lstStyle/>
          <a:p>
            <a:pPr algn="ctr" defTabSz="457200">
              <a:buSzPct val="25000"/>
            </a:pPr>
            <a:r>
              <a:rPr lang="en-US" sz="1800" kern="1200" dirty="0" smtClean="0">
                <a:solidFill>
                  <a:prstClr val="white"/>
                </a:solidFill>
              </a:rPr>
              <a:t>Container image</a:t>
            </a:r>
            <a:endParaRPr lang="en-US" sz="1800" kern="1200" dirty="0">
              <a:solidFill>
                <a:prstClr val="white"/>
              </a:solidFill>
            </a:endParaRPr>
          </a:p>
        </p:txBody>
      </p:sp>
    </p:spTree>
    <p:extLst>
      <p:ext uri="{BB962C8B-B14F-4D97-AF65-F5344CB8AC3E}">
        <p14:creationId xmlns:p14="http://schemas.microsoft.com/office/powerpoint/2010/main" val="1178716242"/>
      </p:ext>
    </p:extLst>
  </p:cSld>
  <p:clrMapOvr>
    <a:overrideClrMapping bg1="lt1" tx1="dk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265368"/>
            <a:ext cx="5265283" cy="3139199"/>
          </a:xfrm>
          <a:prstGeom prst="rect">
            <a:avLst/>
          </a:prstGeom>
          <a:noFill/>
          <a:ln>
            <a:noFill/>
          </a:ln>
        </p:spPr>
        <p:txBody>
          <a:bodyPr lIns="91425" tIns="45700" rIns="91425" bIns="45700" anchor="t" anchorCtr="0">
            <a:noAutofit/>
          </a:bodyPr>
          <a:lstStyle/>
          <a:p>
            <a:pPr defTabSz="457200">
              <a:buClr>
                <a:srgbClr val="F5F5F5"/>
              </a:buClr>
              <a:buSzPct val="25000"/>
              <a:buFont typeface="Arial"/>
              <a:buNone/>
            </a:pPr>
            <a:r>
              <a:rPr lang="en-US" sz="1800" b="1" kern="1200" dirty="0">
                <a:solidFill>
                  <a:srgbClr val="F5F5F5"/>
                </a:solidFill>
              </a:rPr>
              <a:t>6 Language Runtimes Maintained with </a:t>
            </a:r>
            <a:r>
              <a:rPr lang="en-US" sz="1800" b="1" kern="1200" dirty="0" err="1">
                <a:solidFill>
                  <a:srgbClr val="F5F5F5"/>
                </a:solidFill>
              </a:rPr>
              <a:t>Buildpacks</a:t>
            </a:r>
            <a:endParaRPr lang="en-US" sz="1800" b="1" kern="1200" dirty="0">
              <a:solidFill>
                <a:srgbClr val="F5F5F5"/>
              </a:solidFill>
            </a:endParaRPr>
          </a:p>
          <a:p>
            <a:pPr marL="285750" indent="-285750" defTabSz="457200">
              <a:buClr>
                <a:srgbClr val="F5F5F5"/>
              </a:buClr>
              <a:buSzPct val="100000"/>
              <a:buFont typeface="Arial"/>
              <a:buChar char="•"/>
            </a:pPr>
            <a:r>
              <a:rPr lang="en-US" sz="1800" kern="1200" dirty="0">
                <a:solidFill>
                  <a:srgbClr val="F5F5F5"/>
                </a:solidFill>
              </a:rPr>
              <a:t>Java, Node, Python, PHP, Ruby, Go</a:t>
            </a:r>
          </a:p>
          <a:p>
            <a:pPr marL="285750" indent="-171450" defTabSz="457200">
              <a:buClr>
                <a:srgbClr val="262626"/>
              </a:buClr>
              <a:buFont typeface="Arial"/>
              <a:buNone/>
            </a:pPr>
            <a:endParaRPr sz="1800"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Support with </a:t>
            </a:r>
            <a:r>
              <a:rPr lang="en-US" sz="1800" b="1" kern="1200" dirty="0" err="1">
                <a:solidFill>
                  <a:srgbClr val="F5F5F5"/>
                </a:solidFill>
              </a:rPr>
              <a:t>Buildpacks</a:t>
            </a:r>
            <a:r>
              <a:rPr lang="en-US" sz="1800" b="1" kern="1200" dirty="0">
                <a:solidFill>
                  <a:srgbClr val="F5F5F5"/>
                </a:solidFill>
              </a:rPr>
              <a:t> </a:t>
            </a:r>
          </a:p>
          <a:p>
            <a:pPr defTabSz="457200">
              <a:buClr>
                <a:srgbClr val="F5F5F5"/>
              </a:buClr>
              <a:buSzPct val="25000"/>
              <a:buFont typeface="Arial"/>
              <a:buNone/>
            </a:pPr>
            <a:r>
              <a:rPr lang="en-US" sz="1800" b="1" kern="1200" dirty="0">
                <a:solidFill>
                  <a:srgbClr val="F5F5F5"/>
                </a:solidFill>
              </a:rPr>
              <a:t>or </a:t>
            </a:r>
            <a:r>
              <a:rPr lang="en-US" sz="1800" b="1" kern="1200" dirty="0" err="1">
                <a:solidFill>
                  <a:srgbClr val="F5F5F5"/>
                </a:solidFill>
              </a:rPr>
              <a:t>Docker</a:t>
            </a:r>
            <a:r>
              <a:rPr lang="en-US" sz="1800" b="1" kern="1200" dirty="0">
                <a:solidFill>
                  <a:srgbClr val="F5F5F5"/>
                </a:solidFill>
              </a:rPr>
              <a:t> Images</a:t>
            </a:r>
          </a:p>
          <a:p>
            <a:pPr defTabSz="457200">
              <a:buClr>
                <a:srgbClr val="262626"/>
              </a:buClr>
              <a:buFont typeface="Arial"/>
              <a:buNone/>
            </a:pPr>
            <a:endParaRPr sz="1800" b="1"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Middleware Support</a:t>
            </a:r>
          </a:p>
          <a:p>
            <a:pPr marL="285750" indent="-285750" defTabSz="457200">
              <a:buClr>
                <a:srgbClr val="F5F5F5"/>
              </a:buClr>
              <a:buSzPct val="100000"/>
              <a:buFont typeface="Arial"/>
              <a:buChar char="•"/>
            </a:pPr>
            <a:r>
              <a:rPr lang="en-US" sz="1800" kern="1200" dirty="0">
                <a:solidFill>
                  <a:srgbClr val="F5F5F5"/>
                </a:solidFill>
              </a:rPr>
              <a:t>Apache Tomcat Support from #1 Committer</a:t>
            </a:r>
          </a:p>
          <a:p>
            <a:pPr marL="285750" indent="-171450" defTabSz="457200">
              <a:buClr>
                <a:srgbClr val="262626"/>
              </a:buClr>
              <a:buFont typeface="Arial"/>
              <a:buNone/>
            </a:pPr>
            <a:endParaRPr sz="1800"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Framework Support</a:t>
            </a:r>
          </a:p>
          <a:p>
            <a:pPr marL="285750" indent="-285750" defTabSz="457200">
              <a:buClr>
                <a:srgbClr val="F5F5F5"/>
              </a:buClr>
              <a:buSzPct val="100000"/>
              <a:buFont typeface="Arial"/>
              <a:buChar char="•"/>
            </a:pPr>
            <a:r>
              <a:rPr lang="en-US" sz="1800" kern="1200" dirty="0">
                <a:solidFill>
                  <a:srgbClr val="F5F5F5"/>
                </a:solidFill>
              </a:rPr>
              <a:t>Spring is the #1 Enterprise Java Framework</a:t>
            </a:r>
          </a:p>
        </p:txBody>
      </p:sp>
      <p:grpSp>
        <p:nvGrpSpPr>
          <p:cNvPr id="1705" name="Shape 1705"/>
          <p:cNvGrpSpPr/>
          <p:nvPr/>
        </p:nvGrpSpPr>
        <p:grpSpPr>
          <a:xfrm>
            <a:off x="420386" y="1079495"/>
            <a:ext cx="2635200" cy="3031734"/>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defTabSz="457200">
                <a:buClr>
                  <a:prstClr val="white"/>
                </a:buClr>
                <a:buSzPct val="25000"/>
                <a:buFont typeface="Arial"/>
                <a:buNone/>
              </a:pPr>
              <a:r>
                <a:rPr lang="en-US" sz="1800" kern="1200">
                  <a:solidFill>
                    <a:prstClr val="white"/>
                  </a:solidFil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19330745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
            </a:endParaRPr>
          </a:p>
          <a:p>
            <a:pPr lvl="1"/>
            <a:endParaRPr lang="en-US" sz="1800" dirty="0" smtClean="0">
              <a:solidFill>
                <a:srgbClr val="FFFFFF"/>
              </a:solidFill>
              <a:hlinkClick r:id=""/>
            </a:endParaRPr>
          </a:p>
          <a:p>
            <a:pPr lvl="1"/>
            <a:r>
              <a:rPr lang="en-US" sz="1800" dirty="0" smtClean="0">
                <a:hlinkClick r:id="rId4"/>
              </a:rPr>
              <a:t>Java Buildpack</a:t>
            </a:r>
            <a:endParaRPr lang="en-US" sz="1800" dirty="0" smtClean="0">
              <a:solidFill>
                <a:srgbClr val="FFFFFF"/>
              </a:solidFill>
              <a:hlinkClick r:id=""/>
            </a:endParaRPr>
          </a:p>
          <a:p>
            <a:pPr lvl="1"/>
            <a:r>
              <a:rPr lang="en-US" sz="1800" dirty="0" smtClean="0">
                <a:solidFill>
                  <a:srgbClr val="FFFFFF"/>
                </a:solidFill>
                <a:hlinkClick r:id=""/>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8564034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9687503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Containers and Scaling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83645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0120954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294808"/>
            <a:ext cx="6204086"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defTabSz="457200">
              <a:defRPr/>
            </a:pPr>
            <a:endParaRPr lang="en-US" sz="1600" kern="1200" dirty="0">
              <a:solidFill>
                <a:srgbClr val="008881"/>
              </a:solidFill>
              <a:latin typeface="News Gothic MT"/>
            </a:endParaRPr>
          </a:p>
        </p:txBody>
      </p:sp>
      <p:sp>
        <p:nvSpPr>
          <p:cNvPr id="6" name="Rounded Rectangle 5"/>
          <p:cNvSpPr/>
          <p:nvPr/>
        </p:nvSpPr>
        <p:spPr bwMode="auto">
          <a:xfrm rot="16200000">
            <a:off x="214097" y="282229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defTabSz="457200"/>
            <a:r>
              <a:rPr lang="en-US" sz="1600" kern="1200" dirty="0" smtClean="0">
                <a:solidFill>
                  <a:prstClr val="white">
                    <a:lumMod val="95000"/>
                  </a:prstClr>
                </a:solidFill>
                <a:latin typeface="Calibri"/>
                <a:ea typeface="+mn-ea"/>
                <a:cs typeface="+mn-cs"/>
              </a:rPr>
              <a:t>Router</a:t>
            </a:r>
          </a:p>
        </p:txBody>
      </p:sp>
      <p:sp>
        <p:nvSpPr>
          <p:cNvPr id="7" name="Rounded Rectangle 6"/>
          <p:cNvSpPr>
            <a:spLocks noChangeArrowheads="1"/>
          </p:cNvSpPr>
          <p:nvPr/>
        </p:nvSpPr>
        <p:spPr bwMode="auto">
          <a:xfrm>
            <a:off x="2286000" y="186199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err="1" smtClean="0">
                <a:solidFill>
                  <a:prstClr val="white"/>
                </a:solidFill>
                <a:latin typeface="News Gothic MT"/>
                <a:ea typeface="+mn-ea"/>
                <a:cs typeface="+mn-cs"/>
              </a:rPr>
              <a:t>Blobstore</a:t>
            </a:r>
            <a:endParaRPr lang="en-US" sz="1200" b="1" kern="1200" dirty="0">
              <a:solidFill>
                <a:prstClr val="white"/>
              </a:solidFill>
              <a:latin typeface="News Gothic MT"/>
              <a:ea typeface="+mn-ea"/>
              <a:cs typeface="+mn-cs"/>
            </a:endParaRPr>
          </a:p>
        </p:txBody>
      </p:sp>
      <p:sp>
        <p:nvSpPr>
          <p:cNvPr id="8" name="Oval 194"/>
          <p:cNvSpPr/>
          <p:nvPr/>
        </p:nvSpPr>
        <p:spPr>
          <a:xfrm>
            <a:off x="2349505" y="197599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nvGrpSpPr>
          <p:cNvPr id="9" name="Group 8"/>
          <p:cNvGrpSpPr/>
          <p:nvPr/>
        </p:nvGrpSpPr>
        <p:grpSpPr>
          <a:xfrm>
            <a:off x="4038600" y="186199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smtClean="0">
                  <a:solidFill>
                    <a:prstClr val="white"/>
                  </a:solidFill>
                  <a:latin typeface="News Gothic MT"/>
                  <a:ea typeface="+mn-ea"/>
                  <a:cs typeface="+mn-cs"/>
                </a:rPr>
                <a:t>Cloud Controller</a:t>
              </a:r>
              <a:endParaRPr lang="en-US" sz="1200" b="1" kern="1200" dirty="0">
                <a:solidFill>
                  <a:prstClr val="white"/>
                </a:solidFill>
                <a:latin typeface="News Gothic MT"/>
                <a:ea typeface="+mn-ea"/>
                <a:cs typeface="+mn-cs"/>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sp>
        <p:nvSpPr>
          <p:cNvPr id="12" name="Rounded Rectangle 11"/>
          <p:cNvSpPr>
            <a:spLocks noChangeArrowheads="1"/>
          </p:cNvSpPr>
          <p:nvPr/>
        </p:nvSpPr>
        <p:spPr bwMode="auto">
          <a:xfrm>
            <a:off x="4032022" y="3031578"/>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smtClean="0">
                <a:solidFill>
                  <a:prstClr val="white"/>
                </a:solidFill>
                <a:latin typeface="News Gothic MT"/>
                <a:ea typeface="+mn-ea"/>
                <a:cs typeface="+mn-cs"/>
              </a:rPr>
              <a:t>     Brain</a:t>
            </a:r>
            <a:endParaRPr lang="en-US" sz="1200" b="1" kern="1200" dirty="0">
              <a:solidFill>
                <a:prstClr val="white"/>
              </a:solidFill>
              <a:latin typeface="News Gothic MT"/>
              <a:ea typeface="+mn-ea"/>
              <a:cs typeface="+mn-cs"/>
            </a:endParaRPr>
          </a:p>
        </p:txBody>
      </p:sp>
      <p:sp>
        <p:nvSpPr>
          <p:cNvPr id="13" name="Teardrop 133"/>
          <p:cNvSpPr/>
          <p:nvPr/>
        </p:nvSpPr>
        <p:spPr>
          <a:xfrm rot="11254553">
            <a:off x="4169586" y="309224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nvGrpSpPr>
          <p:cNvPr id="14" name="Group 13"/>
          <p:cNvGrpSpPr/>
          <p:nvPr/>
        </p:nvGrpSpPr>
        <p:grpSpPr>
          <a:xfrm>
            <a:off x="3057291" y="376510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grpSp>
        <p:nvGrpSpPr>
          <p:cNvPr id="17" name="Group 16"/>
          <p:cNvGrpSpPr/>
          <p:nvPr/>
        </p:nvGrpSpPr>
        <p:grpSpPr>
          <a:xfrm>
            <a:off x="4249005" y="376510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grpSp>
        <p:nvGrpSpPr>
          <p:cNvPr id="20" name="Group 19"/>
          <p:cNvGrpSpPr/>
          <p:nvPr/>
        </p:nvGrpSpPr>
        <p:grpSpPr>
          <a:xfrm>
            <a:off x="5440719" y="376510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cxnSp>
        <p:nvCxnSpPr>
          <p:cNvPr id="24" name="Straight Connector 23"/>
          <p:cNvCxnSpPr>
            <a:stCxn id="7" idx="3"/>
            <a:endCxn id="10" idx="1"/>
          </p:cNvCxnSpPr>
          <p:nvPr/>
        </p:nvCxnSpPr>
        <p:spPr>
          <a:xfrm>
            <a:off x="3819402" y="208385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cxnSp>
        <p:nvCxnSpPr>
          <p:cNvPr id="39" name="Straight Arrow Connector 38"/>
          <p:cNvCxnSpPr>
            <a:stCxn id="10" idx="2"/>
            <a:endCxn id="12" idx="0"/>
          </p:cNvCxnSpPr>
          <p:nvPr/>
        </p:nvCxnSpPr>
        <p:spPr>
          <a:xfrm flipH="1">
            <a:off x="4798723" y="2305718"/>
            <a:ext cx="6578" cy="72586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cxnSp>
        <p:nvCxnSpPr>
          <p:cNvPr id="46" name="Straight Arrow Connector 45"/>
          <p:cNvCxnSpPr/>
          <p:nvPr/>
        </p:nvCxnSpPr>
        <p:spPr>
          <a:xfrm flipH="1">
            <a:off x="1955572" y="310037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73321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8" name="Right Arrow 47"/>
          <p:cNvSpPr/>
          <p:nvPr/>
        </p:nvSpPr>
        <p:spPr>
          <a:xfrm>
            <a:off x="599090" y="285483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1200" dirty="0" smtClean="0">
                <a:solidFill>
                  <a:prstClr val="white"/>
                </a:solidFill>
                <a:latin typeface="News Gothic MT"/>
              </a:rPr>
              <a:t>Access App</a:t>
            </a:r>
            <a:endParaRPr lang="en-US" kern="1200" dirty="0">
              <a:solidFill>
                <a:prstClr val="white"/>
              </a:solidFill>
              <a:latin typeface="News Gothic MT"/>
            </a:endParaRPr>
          </a:p>
        </p:txBody>
      </p:sp>
      <p:cxnSp>
        <p:nvCxnSpPr>
          <p:cNvPr id="50" name="Straight Arrow Connector 49"/>
          <p:cNvCxnSpPr/>
          <p:nvPr/>
        </p:nvCxnSpPr>
        <p:spPr>
          <a:xfrm flipH="1">
            <a:off x="3398079" y="3475304"/>
            <a:ext cx="758647"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8" name="Rounded Rectangle 9"/>
          <p:cNvSpPr/>
          <p:nvPr/>
        </p:nvSpPr>
        <p:spPr>
          <a:xfrm>
            <a:off x="3951726"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cxnSp>
        <p:nvCxnSpPr>
          <p:cNvPr id="53" name="Curved Connector 52"/>
          <p:cNvCxnSpPr>
            <a:stCxn id="48" idx="3"/>
            <a:endCxn id="15" idx="1"/>
          </p:cNvCxnSpPr>
          <p:nvPr/>
        </p:nvCxnSpPr>
        <p:spPr>
          <a:xfrm>
            <a:off x="1637752" y="324298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324298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3475304"/>
            <a:ext cx="706873"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3469059"/>
            <a:ext cx="0"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60" name="Rectangle 41"/>
          <p:cNvSpPr/>
          <p:nvPr/>
        </p:nvSpPr>
        <p:spPr>
          <a:xfrm rot="5400000">
            <a:off x="4607421"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61" name="Rounded Rectangle 9"/>
          <p:cNvSpPr/>
          <p:nvPr/>
        </p:nvSpPr>
        <p:spPr>
          <a:xfrm>
            <a:off x="5131977"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0" name="Rectangle 39"/>
          <p:cNvSpPr/>
          <p:nvPr/>
        </p:nvSpPr>
        <p:spPr>
          <a:xfrm>
            <a:off x="6815668" y="3992811"/>
            <a:ext cx="1026170" cy="646331"/>
          </a:xfrm>
          <a:prstGeom prst="rect">
            <a:avLst/>
          </a:prstGeom>
        </p:spPr>
        <p:txBody>
          <a:bodyPr wrap="square">
            <a:spAutoFit/>
          </a:bodyPr>
          <a:lstStyle/>
          <a:p>
            <a:pPr algn="r" defTabSz="457200"/>
            <a:r>
              <a:rPr lang="en-US" sz="1800" kern="1200" dirty="0" smtClean="0">
                <a:solidFill>
                  <a:prstClr val="black"/>
                </a:solidFill>
                <a:latin typeface="Calibri"/>
                <a:ea typeface="+mn-ea"/>
                <a:cs typeface="+mn-cs"/>
              </a:rPr>
              <a:t>Platform Runtime</a:t>
            </a:r>
            <a:endParaRPr lang="en-US" sz="1800" kern="1200" dirty="0">
              <a:solidFill>
                <a:prstClr val="black"/>
              </a:solidFill>
              <a:latin typeface="Calibri"/>
              <a:ea typeface="+mn-ea"/>
              <a:cs typeface="+mn-cs"/>
            </a:endParaRPr>
          </a:p>
        </p:txBody>
      </p:sp>
      <p:sp>
        <p:nvSpPr>
          <p:cNvPr id="42" name="Rounded Rectangle 41"/>
          <p:cNvSpPr/>
          <p:nvPr/>
        </p:nvSpPr>
        <p:spPr>
          <a:xfrm>
            <a:off x="2556334" y="2565918"/>
            <a:ext cx="4156489" cy="2130409"/>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defTabSz="457200"/>
            <a:r>
              <a:rPr lang="en-US" sz="1600" kern="1200" dirty="0" smtClean="0">
                <a:solidFill>
                  <a:prstClr val="white"/>
                </a:solidFill>
                <a:latin typeface="News Gothic MT"/>
              </a:rPr>
              <a:t>Container Management - DIEGO</a:t>
            </a:r>
            <a:endParaRPr lang="en-US" sz="1600" kern="1200" dirty="0">
              <a:solidFill>
                <a:prstClr val="white"/>
              </a:solidFill>
              <a:latin typeface="News Gothic MT"/>
            </a:endParaRPr>
          </a:p>
        </p:txBody>
      </p:sp>
    </p:spTree>
    <p:extLst>
      <p:ext uri="{BB962C8B-B14F-4D97-AF65-F5344CB8AC3E}">
        <p14:creationId xmlns:p14="http://schemas.microsoft.com/office/powerpoint/2010/main" val="315213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solidFill>
                  <a:srgbClr val="008881"/>
                </a:solidFill>
              </a:rPr>
              <a:t>PCF Overview</a:t>
            </a:r>
            <a:endParaRPr lang="en-US" sz="2400" b="1" dirty="0">
              <a:solidFill>
                <a:srgbClr val="008881"/>
              </a:solidFill>
            </a:endParaRPr>
          </a:p>
        </p:txBody>
      </p:sp>
      <p:sp>
        <p:nvSpPr>
          <p:cNvPr id="3" name="Text Placeholder 2"/>
          <p:cNvSpPr>
            <a:spLocks noGrp="1"/>
          </p:cNvSpPr>
          <p:nvPr>
            <p:ph type="body" idx="1"/>
          </p:nvPr>
        </p:nvSpPr>
        <p:spPr/>
        <p:txBody>
          <a:bodyPr/>
          <a:lstStyle/>
          <a:p>
            <a:pPr>
              <a:buNone/>
            </a:pPr>
            <a:r>
              <a:rPr lang="en-US" sz="1600" dirty="0" smtClean="0">
                <a:solidFill>
                  <a:schemeClr val="bg1"/>
                </a:solidFill>
              </a:rPr>
              <a:t> </a:t>
            </a:r>
            <a:r>
              <a:rPr lang="en-US" sz="2000" u="sng" dirty="0" smtClean="0">
                <a:solidFill>
                  <a:schemeClr val="bg1"/>
                </a:solidFill>
              </a:rPr>
              <a:t>Agenda:</a:t>
            </a:r>
          </a:p>
          <a:p>
            <a:pPr>
              <a:buNone/>
            </a:pPr>
            <a:r>
              <a:rPr lang="en-US" sz="2000" dirty="0" smtClean="0">
                <a:solidFill>
                  <a:schemeClr val="bg1"/>
                </a:solidFill>
              </a:rPr>
              <a:t>1</a:t>
            </a:r>
            <a:r>
              <a:rPr lang="en-US" sz="2000" dirty="0">
                <a:solidFill>
                  <a:schemeClr val="bg1"/>
                </a:solidFill>
              </a:rPr>
              <a:t>) PCF overview</a:t>
            </a:r>
          </a:p>
          <a:p>
            <a:pPr>
              <a:buNone/>
            </a:pPr>
            <a:r>
              <a:rPr lang="en-US" sz="2000" dirty="0">
                <a:solidFill>
                  <a:schemeClr val="bg1"/>
                </a:solidFill>
              </a:rPr>
              <a:t>2) Deploying and scaling an app to PCF</a:t>
            </a:r>
          </a:p>
          <a:p>
            <a:pPr>
              <a:buNone/>
            </a:pPr>
            <a:r>
              <a:rPr lang="en-US" sz="2000" dirty="0">
                <a:solidFill>
                  <a:schemeClr val="bg1"/>
                </a:solidFill>
              </a:rPr>
              <a:t>3) PCF Architecture</a:t>
            </a:r>
          </a:p>
          <a:p>
            <a:pPr>
              <a:buNone/>
            </a:pPr>
            <a:r>
              <a:rPr lang="en-US" sz="2000" dirty="0">
                <a:solidFill>
                  <a:schemeClr val="bg1"/>
                </a:solidFill>
              </a:rPr>
              <a:t>4) PCF Services and Binding an App to a service(s)</a:t>
            </a:r>
          </a:p>
          <a:p>
            <a:pPr>
              <a:buNone/>
            </a:pPr>
            <a:r>
              <a:rPr lang="en-US" sz="2000" dirty="0">
                <a:solidFill>
                  <a:schemeClr val="bg1"/>
                </a:solidFill>
              </a:rPr>
              <a:t>5) High Availability and App failures</a:t>
            </a:r>
          </a:p>
        </p:txBody>
      </p:sp>
    </p:spTree>
    <p:extLst>
      <p:ext uri="{BB962C8B-B14F-4D97-AF65-F5344CB8AC3E}">
        <p14:creationId xmlns:p14="http://schemas.microsoft.com/office/powerpoint/2010/main" val="405117733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Domains and routes</a:t>
            </a:r>
            <a:endParaRPr lang="en" sz="2100" b="1" cap="all" dirty="0">
              <a:solidFill>
                <a:srgbClr val="138A7E"/>
              </a:solidFill>
            </a:endParaRPr>
          </a:p>
        </p:txBody>
      </p:sp>
    </p:spTree>
    <p:extLst>
      <p:ext uri="{BB962C8B-B14F-4D97-AF65-F5344CB8AC3E}">
        <p14:creationId xmlns:p14="http://schemas.microsoft.com/office/powerpoint/2010/main" val="38411931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0" y="1108074"/>
            <a:ext cx="4098703" cy="3146166"/>
          </a:xfrm>
          <a:prstGeom prst="rect">
            <a:avLst/>
          </a:prstGeom>
        </p:spPr>
        <p:txBody>
          <a:bodyPr>
            <a:normAutofit lnSpcReduction="10000"/>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309546"/>
            <a:ext cx="4448770" cy="2185437"/>
          </a:xfrm>
          <a:prstGeom prst="rect">
            <a:avLst/>
          </a:prstGeom>
        </p:spPr>
      </p:pic>
      <p:sp>
        <p:nvSpPr>
          <p:cNvPr id="6" name="Rectangle 5"/>
          <p:cNvSpPr/>
          <p:nvPr/>
        </p:nvSpPr>
        <p:spPr>
          <a:xfrm>
            <a:off x="5639374" y="2939777"/>
            <a:ext cx="1003542" cy="222038"/>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647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108074"/>
            <a:ext cx="4320726" cy="3146166"/>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492093"/>
            <a:ext cx="4210780" cy="1766895"/>
          </a:xfrm>
          <a:prstGeom prst="rect">
            <a:avLst/>
          </a:prstGeom>
        </p:spPr>
      </p:pic>
    </p:spTree>
    <p:extLst>
      <p:ext uri="{BB962C8B-B14F-4D97-AF65-F5344CB8AC3E}">
        <p14:creationId xmlns:p14="http://schemas.microsoft.com/office/powerpoint/2010/main" val="3957662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10877526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290840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3994" y="1296662"/>
            <a:ext cx="4218429" cy="3111599"/>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0000"/>
              </a:buClr>
              <a:buFont typeface="Arial"/>
              <a:buNone/>
            </a:pPr>
            <a:endParaRPr b="0" i="0" u="none" strike="noStrike" cap="none" dirty="0">
              <a:solidFill>
                <a:srgbClr val="DBDBDB"/>
              </a:solidFill>
              <a:latin typeface="Arial"/>
              <a:ea typeface="Arial"/>
              <a:cs typeface="Arial"/>
              <a:sym typeface="Arial"/>
            </a:endParaRPr>
          </a:p>
        </p:txBody>
      </p:sp>
      <p:sp>
        <p:nvSpPr>
          <p:cNvPr id="4" name="Text Placeholder 2"/>
          <p:cNvSpPr txBox="1">
            <a:spLocks/>
          </p:cNvSpPr>
          <p:nvPr/>
        </p:nvSpPr>
        <p:spPr>
          <a:xfrm>
            <a:off x="457200" y="1500974"/>
            <a:ext cx="8686800" cy="318845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chemeClr val="bg2"/>
              </a:buClr>
              <a:buFont typeface="Arial"/>
              <a:buChar char="•"/>
            </a:pPr>
            <a:r>
              <a:rPr lang="en-US" sz="2000" b="1" dirty="0" smtClean="0"/>
              <a:t>App Developers </a:t>
            </a:r>
            <a:r>
              <a:rPr lang="en-US" sz="2000" dirty="0" smtClean="0"/>
              <a:t>can tail their application logs or dump the recent logs from the CF CLI, or stream these to a third party log archive and analysis services</a:t>
            </a:r>
          </a:p>
          <a:p>
            <a:pPr marL="342900" indent="-342900" algn="l">
              <a:buClr>
                <a:schemeClr val="bg2"/>
              </a:buClr>
              <a:buFont typeface="Arial"/>
              <a:buChar char="•"/>
            </a:pPr>
            <a:r>
              <a:rPr lang="en-US" sz="2000" b="1" dirty="0" smtClean="0"/>
              <a:t>Operators and administrators </a:t>
            </a:r>
            <a:r>
              <a:rPr lang="en-US" sz="2000" dirty="0" smtClean="0"/>
              <a:t>can access the </a:t>
            </a:r>
            <a:r>
              <a:rPr lang="en-US" sz="2000" dirty="0" err="1" smtClean="0"/>
              <a:t>Loggregator</a:t>
            </a:r>
            <a:r>
              <a:rPr lang="en-US" sz="2000" dirty="0" smtClean="0"/>
              <a:t> </a:t>
            </a:r>
            <a:r>
              <a:rPr lang="en-US" sz="2000" dirty="0" err="1" smtClean="0"/>
              <a:t>firehose</a:t>
            </a:r>
            <a:r>
              <a:rPr lang="en-US" sz="2000" dirty="0" smtClean="0"/>
              <a:t>, the combined stream of logs from all apps, plus metrics data from CF components</a:t>
            </a:r>
          </a:p>
          <a:p>
            <a:pPr marL="342900" indent="-342900" algn="l">
              <a:buClr>
                <a:schemeClr val="bg2"/>
              </a:buClr>
              <a:buFont typeface="Arial"/>
              <a:buChar char="•"/>
            </a:pPr>
            <a:r>
              <a:rPr lang="en-US" sz="2000" b="1" dirty="0" smtClean="0"/>
              <a:t>Operators</a:t>
            </a:r>
            <a:r>
              <a:rPr lang="en-US" sz="2000" dirty="0" smtClean="0"/>
              <a:t> can deploy ‘nozzles’ to the </a:t>
            </a:r>
            <a:r>
              <a:rPr lang="en-US" sz="2000" dirty="0" err="1" smtClean="0"/>
              <a:t>firehose</a:t>
            </a:r>
            <a:r>
              <a:rPr lang="en-US" sz="2000" dirty="0" smtClean="0"/>
              <a:t>. A nozzle listens to the </a:t>
            </a:r>
            <a:r>
              <a:rPr lang="en-US" sz="2000" dirty="0" err="1" smtClean="0"/>
              <a:t>firehose</a:t>
            </a:r>
            <a:r>
              <a:rPr lang="en-US" sz="2000" dirty="0" smtClean="0"/>
              <a:t> for specified events and metrics. </a:t>
            </a:r>
            <a:r>
              <a:rPr lang="en-US" sz="2000" dirty="0" err="1" smtClean="0"/>
              <a:t>E.g</a:t>
            </a:r>
            <a:r>
              <a:rPr lang="en-US" sz="2000" dirty="0" smtClean="0"/>
              <a:t> syslog or </a:t>
            </a:r>
            <a:r>
              <a:rPr lang="en-US" sz="2000" dirty="0" err="1" smtClean="0"/>
              <a:t>datadog</a:t>
            </a:r>
            <a:r>
              <a:rPr lang="en-US" sz="2000" dirty="0" smtClean="0"/>
              <a:t> nozzle</a:t>
            </a:r>
            <a:endParaRPr lang="en-US" sz="2000" dirty="0"/>
          </a:p>
        </p:txBody>
      </p:sp>
    </p:spTree>
    <p:extLst>
      <p:ext uri="{BB962C8B-B14F-4D97-AF65-F5344CB8AC3E}">
        <p14:creationId xmlns:p14="http://schemas.microsoft.com/office/powerpoint/2010/main" val="6040009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Shape 1789"/>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a:solidFill>
                  <a:srgbClr val="008881"/>
                </a:solidFill>
              </a:rPr>
              <a:t>Log Aggregation and CF Components</a:t>
            </a:r>
          </a:p>
        </p:txBody>
      </p:sp>
      <p:sp>
        <p:nvSpPr>
          <p:cNvPr id="1790" name="Shape 1790"/>
          <p:cNvSpPr/>
          <p:nvPr/>
        </p:nvSpPr>
        <p:spPr>
          <a:xfrm>
            <a:off x="3124201" y="971549"/>
            <a:ext cx="5676299" cy="3200399"/>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1791" name="Shape 1791"/>
          <p:cNvSpPr/>
          <p:nvPr/>
        </p:nvSpPr>
        <p:spPr>
          <a:xfrm>
            <a:off x="6705600" y="1962150"/>
            <a:ext cx="1676399" cy="596099"/>
          </a:xfrm>
          <a:prstGeom prst="roundRect">
            <a:avLst>
              <a:gd name="adj" fmla="val 4579"/>
            </a:avLst>
          </a:prstGeom>
          <a:solidFill>
            <a:srgbClr val="33928A"/>
          </a:solidFill>
          <a:ln>
            <a:noFill/>
          </a:ln>
        </p:spPr>
        <p:txBody>
          <a:bodyPr lIns="365725"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Cloud Controller</a:t>
            </a:r>
          </a:p>
        </p:txBody>
      </p:sp>
      <p:sp>
        <p:nvSpPr>
          <p:cNvPr id="1792" name="Shape 1792"/>
          <p:cNvSpPr/>
          <p:nvPr/>
        </p:nvSpPr>
        <p:spPr>
          <a:xfrm>
            <a:off x="6781800" y="2038350"/>
            <a:ext cx="199199"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3" name="Shape 1793"/>
          <p:cNvSpPr/>
          <p:nvPr/>
        </p:nvSpPr>
        <p:spPr>
          <a:xfrm>
            <a:off x="6705600" y="1200150"/>
            <a:ext cx="1676399" cy="629999"/>
          </a:xfrm>
          <a:prstGeom prst="roundRect">
            <a:avLst>
              <a:gd name="adj" fmla="val 4579"/>
            </a:avLst>
          </a:prstGeom>
          <a:solidFill>
            <a:srgbClr val="33928A"/>
          </a:solidFill>
          <a:ln>
            <a:noFill/>
          </a:ln>
        </p:spPr>
        <p:txBody>
          <a:bodyPr lIns="320000" tIns="91425"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Health Monitor</a:t>
            </a:r>
          </a:p>
        </p:txBody>
      </p:sp>
      <p:sp>
        <p:nvSpPr>
          <p:cNvPr id="1794" name="Shape 1794"/>
          <p:cNvSpPr/>
          <p:nvPr/>
        </p:nvSpPr>
        <p:spPr>
          <a:xfrm>
            <a:off x="6739350" y="1309762"/>
            <a:ext cx="221100" cy="195299"/>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5" name="Shape 1795"/>
          <p:cNvSpPr/>
          <p:nvPr/>
        </p:nvSpPr>
        <p:spPr>
          <a:xfrm>
            <a:off x="6705600" y="2647950"/>
            <a:ext cx="1676399" cy="609599"/>
          </a:xfrm>
          <a:prstGeom prst="roundRect">
            <a:avLst>
              <a:gd name="adj" fmla="val 4579"/>
            </a:avLst>
          </a:prstGeom>
          <a:solidFill>
            <a:srgbClr val="33928A"/>
          </a:solidFill>
          <a:ln>
            <a:noFill/>
          </a:ln>
        </p:spPr>
        <p:txBody>
          <a:bodyPr lIns="320000"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Messaging (NATS)</a:t>
            </a:r>
          </a:p>
        </p:txBody>
      </p:sp>
      <p:sp>
        <p:nvSpPr>
          <p:cNvPr id="1796" name="Shape 1796"/>
          <p:cNvSpPr/>
          <p:nvPr/>
        </p:nvSpPr>
        <p:spPr>
          <a:xfrm rot="-10345747">
            <a:off x="6761813" y="2738959"/>
            <a:ext cx="239084" cy="210953"/>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7" name="Shape 1797"/>
          <p:cNvSpPr/>
          <p:nvPr/>
        </p:nvSpPr>
        <p:spPr>
          <a:xfrm>
            <a:off x="3505201" y="1885950"/>
            <a:ext cx="1895700" cy="7809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Syslog Aggregator</a:t>
            </a:r>
          </a:p>
        </p:txBody>
      </p:sp>
      <p:sp>
        <p:nvSpPr>
          <p:cNvPr id="1798" name="Shape 1798"/>
          <p:cNvSpPr/>
          <p:nvPr/>
        </p:nvSpPr>
        <p:spPr>
          <a:xfrm>
            <a:off x="6705600" y="3333751"/>
            <a:ext cx="1676399" cy="628499"/>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45700" rIns="0" bIns="0" anchor="t" anchorCtr="0">
            <a:noAutofit/>
          </a:bodyPr>
          <a:lstStyle/>
          <a:p>
            <a:pPr marL="0" marR="0" lvl="0" indent="0" algn="l" rtl="0">
              <a:spcBef>
                <a:spcPts val="0"/>
              </a:spcBef>
              <a:buSzPct val="25000"/>
              <a:buNone/>
            </a:pPr>
            <a:r>
              <a:rPr lang="en-US" sz="1200" b="1" i="0" u="none" strike="noStrike" cap="none" dirty="0" smtClean="0">
                <a:solidFill>
                  <a:schemeClr val="lt1"/>
                </a:solidFill>
                <a:latin typeface="Arial"/>
                <a:ea typeface="Arial"/>
                <a:cs typeface="Arial"/>
                <a:sym typeface="Arial"/>
              </a:rPr>
              <a:t>Cell</a:t>
            </a:r>
            <a:endParaRPr lang="en-US" sz="1200" b="1" i="0" u="none" strike="noStrike" cap="none" dirty="0">
              <a:solidFill>
                <a:schemeClr val="lt1"/>
              </a:solidFill>
              <a:latin typeface="Arial"/>
              <a:ea typeface="Arial"/>
              <a:cs typeface="Arial"/>
              <a:sym typeface="Arial"/>
            </a:endParaRPr>
          </a:p>
        </p:txBody>
      </p:sp>
      <p:sp>
        <p:nvSpPr>
          <p:cNvPr id="1799" name="Shape 1799"/>
          <p:cNvSpPr/>
          <p:nvPr/>
        </p:nvSpPr>
        <p:spPr>
          <a:xfrm>
            <a:off x="6769702" y="3416382"/>
            <a:ext cx="225299" cy="222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800" name="Shape 1800"/>
          <p:cNvSpPr/>
          <p:nvPr/>
        </p:nvSpPr>
        <p:spPr>
          <a:xfrm>
            <a:off x="7010400" y="1574578"/>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1" name="Shape 1801"/>
          <p:cNvSpPr/>
          <p:nvPr/>
        </p:nvSpPr>
        <p:spPr>
          <a:xfrm>
            <a:off x="7010400" y="2266950"/>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2" name="Shape 1802"/>
          <p:cNvSpPr/>
          <p:nvPr/>
        </p:nvSpPr>
        <p:spPr>
          <a:xfrm>
            <a:off x="7010400" y="2946177"/>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3" name="Shape 1803"/>
          <p:cNvSpPr/>
          <p:nvPr/>
        </p:nvSpPr>
        <p:spPr>
          <a:xfrm>
            <a:off x="7010400" y="3625405"/>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4" name="Shape 1804"/>
          <p:cNvSpPr/>
          <p:nvPr/>
        </p:nvSpPr>
        <p:spPr>
          <a:xfrm>
            <a:off x="762002" y="2419350"/>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Logstash</a:t>
            </a:r>
          </a:p>
        </p:txBody>
      </p:sp>
      <p:sp>
        <p:nvSpPr>
          <p:cNvPr id="1805" name="Shape 1805"/>
          <p:cNvSpPr/>
          <p:nvPr/>
        </p:nvSpPr>
        <p:spPr>
          <a:xfrm>
            <a:off x="1143001" y="2952751"/>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Splunk</a:t>
            </a:r>
          </a:p>
        </p:txBody>
      </p:sp>
      <p:sp>
        <p:nvSpPr>
          <p:cNvPr id="1806" name="Shape 1806"/>
          <p:cNvSpPr txBox="1"/>
          <p:nvPr/>
        </p:nvSpPr>
        <p:spPr>
          <a:xfrm>
            <a:off x="2057400" y="3638550"/>
            <a:ext cx="4155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dirty="0">
                <a:solidFill>
                  <a:schemeClr val="lt2"/>
                </a:solidFill>
                <a:latin typeface="Arial"/>
                <a:ea typeface="Arial"/>
                <a:cs typeface="Arial"/>
                <a:sym typeface="Arial"/>
              </a:rPr>
              <a:t>…</a:t>
            </a:r>
          </a:p>
        </p:txBody>
      </p:sp>
      <p:cxnSp>
        <p:nvCxnSpPr>
          <p:cNvPr id="1807" name="Shape 1807"/>
          <p:cNvCxnSpPr>
            <a:stCxn id="1800" idx="1"/>
            <a:endCxn id="1797" idx="3"/>
          </p:cNvCxnSpPr>
          <p:nvPr/>
        </p:nvCxnSpPr>
        <p:spPr>
          <a:xfrm flipH="1">
            <a:off x="5400900" y="1692178"/>
            <a:ext cx="1609500" cy="5841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8" name="Shape 1808"/>
          <p:cNvCxnSpPr>
            <a:stCxn id="1801" idx="1"/>
            <a:endCxn id="1797" idx="3"/>
          </p:cNvCxnSpPr>
          <p:nvPr/>
        </p:nvCxnSpPr>
        <p:spPr>
          <a:xfrm rot="10800000">
            <a:off x="5400900" y="2276550"/>
            <a:ext cx="1609500" cy="108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9" name="Shape 1809"/>
          <p:cNvCxnSpPr>
            <a:stCxn id="1802" idx="1"/>
            <a:endCxn id="1797" idx="3"/>
          </p:cNvCxnSpPr>
          <p:nvPr/>
        </p:nvCxnSpPr>
        <p:spPr>
          <a:xfrm rot="10800000">
            <a:off x="5400900" y="2276277"/>
            <a:ext cx="1609500" cy="7875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0" name="Shape 1810"/>
          <p:cNvCxnSpPr>
            <a:stCxn id="1803" idx="1"/>
          </p:cNvCxnSpPr>
          <p:nvPr/>
        </p:nvCxnSpPr>
        <p:spPr>
          <a:xfrm rot="10800000">
            <a:off x="5410200" y="2267005"/>
            <a:ext cx="1600200" cy="1476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1" name="Shape 1811"/>
          <p:cNvCxnSpPr>
            <a:stCxn id="1800" idx="1"/>
            <a:endCxn id="1805" idx="3"/>
          </p:cNvCxnSpPr>
          <p:nvPr/>
        </p:nvCxnSpPr>
        <p:spPr>
          <a:xfrm flipH="1">
            <a:off x="3038700" y="1692178"/>
            <a:ext cx="3971700" cy="16508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2" name="Shape 1812"/>
          <p:cNvCxnSpPr>
            <a:stCxn id="1801" idx="1"/>
            <a:endCxn id="1805" idx="3"/>
          </p:cNvCxnSpPr>
          <p:nvPr/>
        </p:nvCxnSpPr>
        <p:spPr>
          <a:xfrm flipH="1">
            <a:off x="3038700" y="2384550"/>
            <a:ext cx="3971700" cy="9588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3" name="Shape 1813"/>
          <p:cNvCxnSpPr>
            <a:stCxn id="1802" idx="1"/>
            <a:endCxn id="1805" idx="3"/>
          </p:cNvCxnSpPr>
          <p:nvPr/>
        </p:nvCxnSpPr>
        <p:spPr>
          <a:xfrm flipH="1">
            <a:off x="3038700" y="3063777"/>
            <a:ext cx="3971700" cy="2792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4" name="Shape 1814"/>
          <p:cNvCxnSpPr>
            <a:stCxn id="1803" idx="1"/>
          </p:cNvCxnSpPr>
          <p:nvPr/>
        </p:nvCxnSpPr>
        <p:spPr>
          <a:xfrm rot="10800000">
            <a:off x="3048000" y="3333805"/>
            <a:ext cx="3962400" cy="409200"/>
          </a:xfrm>
          <a:prstGeom prst="curvedConnector3">
            <a:avLst>
              <a:gd name="adj1" fmla="val 50000"/>
            </a:avLst>
          </a:prstGeom>
          <a:noFill/>
          <a:ln w="19050" cap="flat" cmpd="sng">
            <a:solidFill>
              <a:schemeClr val="lt2"/>
            </a:solidFill>
            <a:prstDash val="solid"/>
            <a:round/>
            <a:headEnd type="none" w="med" len="med"/>
            <a:tailEnd type="stealth" w="lg" len="lg"/>
          </a:ln>
        </p:spPr>
      </p:cxnSp>
      <p:sp>
        <p:nvSpPr>
          <p:cNvPr id="1815" name="Shape 1815"/>
          <p:cNvSpPr/>
          <p:nvPr/>
        </p:nvSpPr>
        <p:spPr>
          <a:xfrm>
            <a:off x="3276600" y="3486151"/>
            <a:ext cx="1696799"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rgbClr val="000000"/>
                </a:solidFill>
                <a:latin typeface="Calibri"/>
                <a:ea typeface="Calibri"/>
                <a:cs typeface="Calibri"/>
                <a:sym typeface="Calibri"/>
              </a:rPr>
              <a:t>Pivotal CF Elastic Runtime</a:t>
            </a:r>
          </a:p>
        </p:txBody>
      </p:sp>
    </p:spTree>
    <p:extLst>
      <p:ext uri="{BB962C8B-B14F-4D97-AF65-F5344CB8AC3E}">
        <p14:creationId xmlns:p14="http://schemas.microsoft.com/office/powerpoint/2010/main" val="42634989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36" y="1369867"/>
            <a:ext cx="6350825" cy="3179041"/>
          </a:xfrm>
          <a:prstGeom prst="rect">
            <a:avLst/>
          </a:prstGeom>
          <a:noFill/>
          <a:ln>
            <a:noFill/>
          </a:ln>
        </p:spPr>
      </p:pic>
    </p:spTree>
    <p:extLst>
      <p:ext uri="{BB962C8B-B14F-4D97-AF65-F5344CB8AC3E}">
        <p14:creationId xmlns:p14="http://schemas.microsoft.com/office/powerpoint/2010/main" val="4121780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600" b="0" i="0" u="none" strike="noStrike" cap="none" dirty="0">
                <a:solidFill>
                  <a:srgbClr val="00685D"/>
                </a:solidFill>
                <a:latin typeface="Arial"/>
                <a:ea typeface="Arial"/>
                <a:cs typeface="Arial"/>
                <a:sym typeface="Arial"/>
              </a:rPr>
              <a:t>Elastic Runtime </a:t>
            </a:r>
            <a:r>
              <a:rPr lang="en-US" sz="3600" b="0" i="0" u="none" strike="noStrike" cap="none" dirty="0" smtClean="0">
                <a:solidFill>
                  <a:srgbClr val="00685D"/>
                </a:solidFill>
                <a:latin typeface="Arial"/>
                <a:ea typeface="Arial"/>
                <a:cs typeface="Arial"/>
                <a:sym typeface="Arial"/>
              </a:rPr>
              <a:t>Architecture</a:t>
            </a:r>
            <a:endParaRPr lang="en-US" sz="3600" b="0" i="0" u="none" strike="noStrike" cap="none" dirty="0">
              <a:solidFill>
                <a:srgbClr val="00685D"/>
              </a:solidFill>
              <a:latin typeface="Arial"/>
              <a:ea typeface="Arial"/>
              <a:cs typeface="Arial"/>
              <a:sym typeface="Arial"/>
            </a:endParaRPr>
          </a:p>
        </p:txBody>
      </p:sp>
      <p:sp>
        <p:nvSpPr>
          <p:cNvPr id="413" name="Shape 413"/>
          <p:cNvSpPr/>
          <p:nvPr/>
        </p:nvSpPr>
        <p:spPr>
          <a:xfrm>
            <a:off x="263682" y="1446820"/>
            <a:ext cx="3884985" cy="2466323"/>
          </a:xfrm>
          <a:prstGeom prst="roundRect">
            <a:avLst>
              <a:gd name="adj" fmla="val 1618"/>
            </a:avLst>
          </a:prstGeom>
          <a:solidFill>
            <a:schemeClr val="accent1"/>
          </a:solidFill>
          <a:ln>
            <a:noFill/>
          </a:ln>
        </p:spPr>
        <p:txBody>
          <a:bodyPr lIns="91425" tIns="45700" rIns="91425" bIns="45700" anchor="b" anchorCtr="0">
            <a:noAutofit/>
          </a:bodyPr>
          <a:lstStyle/>
          <a:p>
            <a:pPr marL="0" marR="0" lvl="0" indent="0" algn="ctr" rtl="0">
              <a:spcBef>
                <a:spcPts val="0"/>
              </a:spcBef>
              <a:buSzPct val="25000"/>
              <a:buNone/>
            </a:pPr>
            <a:r>
              <a:rPr lang="en-US" sz="1200" b="1" i="0" u="none" strike="noStrike" cap="none">
                <a:solidFill>
                  <a:srgbClr val="FFFFFF"/>
                </a:solidFill>
                <a:latin typeface="Arial"/>
                <a:ea typeface="Arial"/>
                <a:cs typeface="Arial"/>
                <a:sym typeface="Arial"/>
              </a:rPr>
              <a:t>Pivotal CF Elastic Runtime</a:t>
            </a:r>
          </a:p>
        </p:txBody>
      </p:sp>
      <p:sp>
        <p:nvSpPr>
          <p:cNvPr id="414" name="Shape 414"/>
          <p:cNvSpPr/>
          <p:nvPr/>
        </p:nvSpPr>
        <p:spPr>
          <a:xfrm>
            <a:off x="337917" y="1519683"/>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Dynamic Router</a:t>
            </a:r>
          </a:p>
        </p:txBody>
      </p:sp>
      <p:sp>
        <p:nvSpPr>
          <p:cNvPr id="415" name="Shape 415"/>
          <p:cNvSpPr/>
          <p:nvPr/>
        </p:nvSpPr>
        <p:spPr>
          <a:xfrm>
            <a:off x="2319425" y="1549236"/>
            <a:ext cx="161925" cy="154452"/>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16" name="Shape 416"/>
          <p:cNvSpPr/>
          <p:nvPr/>
        </p:nvSpPr>
        <p:spPr>
          <a:xfrm>
            <a:off x="343966" y="1804808"/>
            <a:ext cx="1493993" cy="2335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a:solidFill>
                  <a:srgbClr val="F2F2F2"/>
                </a:solidFill>
                <a:latin typeface="Calibri"/>
                <a:ea typeface="Calibri"/>
                <a:cs typeface="Calibri"/>
                <a:sym typeface="Calibri"/>
              </a:rPr>
              <a:t>OAuth</a:t>
            </a:r>
            <a:r>
              <a:rPr lang="en-US" sz="1000" b="0" i="0" u="none" strike="noStrike" cap="none" dirty="0">
                <a:solidFill>
                  <a:srgbClr val="F2F2F2"/>
                </a:solidFill>
                <a:latin typeface="Calibri"/>
                <a:ea typeface="Calibri"/>
                <a:cs typeface="Calibri"/>
                <a:sym typeface="Calibri"/>
              </a:rPr>
              <a:t> 2.0 </a:t>
            </a:r>
            <a:r>
              <a:rPr lang="en-US" sz="1000" b="0" i="0" u="none" strike="noStrike" cap="none" dirty="0" smtClean="0">
                <a:solidFill>
                  <a:srgbClr val="F2F2F2"/>
                </a:solidFill>
                <a:latin typeface="Calibri"/>
                <a:ea typeface="Calibri"/>
                <a:cs typeface="Calibri"/>
                <a:sym typeface="Calibri"/>
              </a:rPr>
              <a:t>Server (</a:t>
            </a:r>
            <a:r>
              <a:rPr lang="en-US" sz="1000" b="0" i="0" u="none" strike="noStrike" cap="none" dirty="0">
                <a:solidFill>
                  <a:srgbClr val="F2F2F2"/>
                </a:solidFill>
                <a:latin typeface="Calibri"/>
                <a:ea typeface="Calibri"/>
                <a:cs typeface="Calibri"/>
                <a:sym typeface="Calibri"/>
              </a:rPr>
              <a:t>UAA)</a:t>
            </a:r>
          </a:p>
        </p:txBody>
      </p:sp>
      <p:sp>
        <p:nvSpPr>
          <p:cNvPr id="417" name="Shape 417"/>
          <p:cNvSpPr/>
          <p:nvPr/>
        </p:nvSpPr>
        <p:spPr>
          <a:xfrm>
            <a:off x="339647" y="2647950"/>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CELL</a:t>
            </a:r>
          </a:p>
        </p:txBody>
      </p:sp>
      <p:sp>
        <p:nvSpPr>
          <p:cNvPr id="418" name="Shape 418"/>
          <p:cNvSpPr/>
          <p:nvPr/>
        </p:nvSpPr>
        <p:spPr>
          <a:xfrm>
            <a:off x="380237" y="284353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a:solidFill>
                  <a:srgbClr val="F2F2F2"/>
                </a:solidFill>
                <a:latin typeface="Calibri"/>
                <a:ea typeface="Calibri"/>
                <a:cs typeface="Calibri"/>
                <a:sym typeface="Calibri"/>
              </a:rPr>
              <a:t>G</a:t>
            </a:r>
            <a:r>
              <a:rPr lang="en-US" sz="1000" b="0" i="0" u="none" strike="noStrike" cap="none">
                <a:solidFill>
                  <a:srgbClr val="F2F2F2"/>
                </a:solidFill>
                <a:latin typeface="Calibri"/>
                <a:ea typeface="Calibri"/>
                <a:cs typeface="Calibri"/>
                <a:sym typeface="Calibri"/>
              </a:rPr>
              <a:t>arden</a:t>
            </a:r>
          </a:p>
        </p:txBody>
      </p:sp>
      <p:sp>
        <p:nvSpPr>
          <p:cNvPr id="419" name="Shape 419"/>
          <p:cNvSpPr/>
          <p:nvPr/>
        </p:nvSpPr>
        <p:spPr>
          <a:xfrm>
            <a:off x="380237" y="3100222"/>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Build Packs</a:t>
            </a:r>
          </a:p>
        </p:txBody>
      </p:sp>
      <p:sp>
        <p:nvSpPr>
          <p:cNvPr id="420" name="Shape 420"/>
          <p:cNvSpPr/>
          <p:nvPr/>
        </p:nvSpPr>
        <p:spPr>
          <a:xfrm>
            <a:off x="1837960" y="2867907"/>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1" name="Shape 421"/>
          <p:cNvSpPr/>
          <p:nvPr/>
        </p:nvSpPr>
        <p:spPr>
          <a:xfrm>
            <a:off x="1859661" y="3122509"/>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2" name="Shape 422"/>
          <p:cNvSpPr/>
          <p:nvPr/>
        </p:nvSpPr>
        <p:spPr>
          <a:xfrm>
            <a:off x="1859661" y="1804808"/>
            <a:ext cx="1169841" cy="233541"/>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Login Server</a:t>
            </a:r>
          </a:p>
        </p:txBody>
      </p:sp>
      <p:sp>
        <p:nvSpPr>
          <p:cNvPr id="423" name="Shape 423"/>
          <p:cNvSpPr/>
          <p:nvPr/>
        </p:nvSpPr>
        <p:spPr>
          <a:xfrm>
            <a:off x="2686219" y="1873100"/>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spcBef>
                <a:spcPts val="0"/>
              </a:spcBef>
              <a:buNone/>
            </a:pPr>
            <a:endParaRPr sz="900" b="0" i="0" u="none" strike="noStrike" cap="none">
              <a:solidFill>
                <a:srgbClr val="FFFFFF"/>
              </a:solidFill>
              <a:latin typeface="Arial"/>
              <a:ea typeface="Arial"/>
              <a:cs typeface="Arial"/>
              <a:sym typeface="Arial"/>
            </a:endParaRPr>
          </a:p>
        </p:txBody>
      </p:sp>
      <p:sp>
        <p:nvSpPr>
          <p:cNvPr id="424" name="Shape 424"/>
          <p:cNvSpPr/>
          <p:nvPr/>
        </p:nvSpPr>
        <p:spPr>
          <a:xfrm>
            <a:off x="337918" y="2073040"/>
            <a:ext cx="960632" cy="1961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800" b="0" i="0" u="none" strike="noStrike" cap="none" dirty="0" smtClean="0">
                <a:solidFill>
                  <a:srgbClr val="F2F2F2"/>
                </a:solidFill>
                <a:latin typeface="Calibri"/>
                <a:ea typeface="Calibri"/>
                <a:cs typeface="Calibri"/>
                <a:sym typeface="Calibri"/>
              </a:rPr>
              <a:t>Cloud Controller</a:t>
            </a:r>
            <a:endParaRPr lang="en-US" sz="800" b="0" i="0" u="none" strike="noStrike" cap="none" dirty="0">
              <a:solidFill>
                <a:srgbClr val="F2F2F2"/>
              </a:solidFill>
              <a:latin typeface="Calibri"/>
              <a:ea typeface="Calibri"/>
              <a:cs typeface="Calibri"/>
              <a:sym typeface="Calibri"/>
            </a:endParaRPr>
          </a:p>
        </p:txBody>
      </p:sp>
      <p:sp>
        <p:nvSpPr>
          <p:cNvPr id="425" name="Shape 425"/>
          <p:cNvSpPr/>
          <p:nvPr/>
        </p:nvSpPr>
        <p:spPr>
          <a:xfrm>
            <a:off x="2236518" y="2649108"/>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Blob Store</a:t>
            </a:r>
          </a:p>
        </p:txBody>
      </p:sp>
      <p:sp>
        <p:nvSpPr>
          <p:cNvPr id="426" name="Shape 426"/>
          <p:cNvSpPr/>
          <p:nvPr/>
        </p:nvSpPr>
        <p:spPr>
          <a:xfrm>
            <a:off x="342048" y="2355727"/>
            <a:ext cx="2687452"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dirty="0" smtClean="0">
                <a:solidFill>
                  <a:srgbClr val="F2F2F2"/>
                </a:solidFill>
                <a:latin typeface="Calibri"/>
                <a:ea typeface="Calibri"/>
                <a:cs typeface="Calibri"/>
                <a:sym typeface="Calibri"/>
              </a:rPr>
              <a:t>Brain / BBS</a:t>
            </a:r>
            <a:endParaRPr lang="en-US" sz="1000" b="0" i="0" u="none" strike="noStrike" cap="none" dirty="0">
              <a:solidFill>
                <a:srgbClr val="F2F2F2"/>
              </a:solidFill>
              <a:latin typeface="Calibri"/>
              <a:ea typeface="Calibri"/>
              <a:cs typeface="Calibri"/>
              <a:sym typeface="Calibri"/>
            </a:endParaRPr>
          </a:p>
        </p:txBody>
      </p:sp>
      <p:sp>
        <p:nvSpPr>
          <p:cNvPr id="427" name="Shape 427"/>
          <p:cNvSpPr/>
          <p:nvPr/>
        </p:nvSpPr>
        <p:spPr>
          <a:xfrm>
            <a:off x="337917" y="3412351"/>
            <a:ext cx="88919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Sys Log </a:t>
            </a:r>
          </a:p>
        </p:txBody>
      </p:sp>
      <p:sp>
        <p:nvSpPr>
          <p:cNvPr id="428" name="Shape 428"/>
          <p:cNvSpPr/>
          <p:nvPr/>
        </p:nvSpPr>
        <p:spPr>
          <a:xfrm rot="-10345447">
            <a:off x="2516227" y="2377410"/>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9" name="Shape 429"/>
          <p:cNvSpPr/>
          <p:nvPr/>
        </p:nvSpPr>
        <p:spPr>
          <a:xfrm rot="-5400000">
            <a:off x="3093801" y="2525951"/>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spcBef>
                <a:spcPts val="0"/>
              </a:spcBef>
              <a:buSzPct val="25000"/>
              <a:buNone/>
            </a:pPr>
            <a:r>
              <a:rPr lang="en-US" sz="1200" b="1" i="0" u="none" strike="noStrike" cap="none" dirty="0">
                <a:solidFill>
                  <a:srgbClr val="F2F2F2"/>
                </a:solidFill>
                <a:latin typeface="Calibri"/>
                <a:ea typeface="Calibri"/>
                <a:cs typeface="Calibri"/>
                <a:sym typeface="Calibri"/>
              </a:rPr>
              <a:t>Service Brokers</a:t>
            </a:r>
          </a:p>
        </p:txBody>
      </p:sp>
      <p:sp>
        <p:nvSpPr>
          <p:cNvPr id="430" name="Shape 430"/>
          <p:cNvSpPr/>
          <p:nvPr/>
        </p:nvSpPr>
        <p:spPr>
          <a:xfrm rot="-5400000">
            <a:off x="4265612" y="1751323"/>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31" name="Shape 431"/>
          <p:cNvSpPr/>
          <p:nvPr/>
        </p:nvSpPr>
        <p:spPr>
          <a:xfrm>
            <a:off x="1298550" y="3412351"/>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Collector</a:t>
            </a:r>
          </a:p>
        </p:txBody>
      </p:sp>
      <p:sp>
        <p:nvSpPr>
          <p:cNvPr id="432" name="Shape 432"/>
          <p:cNvSpPr/>
          <p:nvPr/>
        </p:nvSpPr>
        <p:spPr>
          <a:xfrm>
            <a:off x="2236518" y="3412351"/>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App Log </a:t>
            </a:r>
          </a:p>
        </p:txBody>
      </p:sp>
      <p:sp>
        <p:nvSpPr>
          <p:cNvPr id="433" name="Shape 433"/>
          <p:cNvSpPr/>
          <p:nvPr/>
        </p:nvSpPr>
        <p:spPr>
          <a:xfrm>
            <a:off x="3535173" y="1452008"/>
            <a:ext cx="630439"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ROUTING</a:t>
            </a:r>
          </a:p>
        </p:txBody>
      </p:sp>
      <p:sp>
        <p:nvSpPr>
          <p:cNvPr id="434" name="Shape 434"/>
          <p:cNvSpPr/>
          <p:nvPr/>
        </p:nvSpPr>
        <p:spPr>
          <a:xfrm>
            <a:off x="3137267" y="1776005"/>
            <a:ext cx="1034394"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AUTHENTICATION</a:t>
            </a:r>
          </a:p>
        </p:txBody>
      </p:sp>
      <p:sp>
        <p:nvSpPr>
          <p:cNvPr id="435" name="Shape 435"/>
          <p:cNvSpPr/>
          <p:nvPr/>
        </p:nvSpPr>
        <p:spPr>
          <a:xfrm>
            <a:off x="3297635" y="2038350"/>
            <a:ext cx="867976"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LIFECYCLE</a:t>
            </a:r>
          </a:p>
        </p:txBody>
      </p:sp>
      <p:sp>
        <p:nvSpPr>
          <p:cNvPr id="436" name="Shape 436"/>
          <p:cNvSpPr/>
          <p:nvPr/>
        </p:nvSpPr>
        <p:spPr>
          <a:xfrm>
            <a:off x="3318850" y="2659617"/>
            <a:ext cx="84676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STORAGE</a:t>
            </a:r>
          </a:p>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&amp; EXECUTION</a:t>
            </a:r>
          </a:p>
        </p:txBody>
      </p:sp>
      <p:sp>
        <p:nvSpPr>
          <p:cNvPr id="437" name="Shape 437"/>
          <p:cNvSpPr/>
          <p:nvPr/>
        </p:nvSpPr>
        <p:spPr>
          <a:xfrm>
            <a:off x="3403866" y="2340917"/>
            <a:ext cx="761747"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MESSAGING</a:t>
            </a:r>
          </a:p>
        </p:txBody>
      </p:sp>
      <p:sp>
        <p:nvSpPr>
          <p:cNvPr id="438" name="Shape 438"/>
          <p:cNvSpPr/>
          <p:nvPr/>
        </p:nvSpPr>
        <p:spPr>
          <a:xfrm>
            <a:off x="2985482" y="3379703"/>
            <a:ext cx="1180131"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METRICS &amp; LOGGING</a:t>
            </a:r>
          </a:p>
        </p:txBody>
      </p:sp>
      <p:sp>
        <p:nvSpPr>
          <p:cNvPr id="448" name="Shape 448"/>
          <p:cNvSpPr/>
          <p:nvPr/>
        </p:nvSpPr>
        <p:spPr>
          <a:xfrm>
            <a:off x="265193" y="3959594"/>
            <a:ext cx="4230606" cy="316055"/>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spcBef>
                <a:spcPts val="0"/>
              </a:spcBef>
              <a:buSzPct val="25000"/>
              <a:buNone/>
            </a:pPr>
            <a:r>
              <a:rPr lang="en-US" sz="1200" b="1" i="0" u="none" strike="noStrike" cap="none" dirty="0">
                <a:solidFill>
                  <a:srgbClr val="FFFFFF"/>
                </a:solidFill>
                <a:latin typeface="Arial"/>
                <a:ea typeface="Arial"/>
                <a:cs typeface="Arial"/>
                <a:sym typeface="Arial"/>
              </a:rPr>
              <a:t>Pivotal CF </a:t>
            </a:r>
            <a:r>
              <a:rPr lang="en-US" sz="1200" b="1" i="0" u="none" strike="noStrike" cap="none" dirty="0" smtClean="0">
                <a:solidFill>
                  <a:srgbClr val="FFFFFF"/>
                </a:solidFill>
                <a:latin typeface="Arial"/>
                <a:ea typeface="Arial"/>
                <a:cs typeface="Arial"/>
                <a:sym typeface="Arial"/>
              </a:rPr>
              <a:t>Ops Manager / BOSH</a:t>
            </a:r>
            <a:endParaRPr lang="en-US" sz="1200" b="1" i="0" u="none" strike="noStrike" cap="none" dirty="0">
              <a:solidFill>
                <a:srgbClr val="FFFFFF"/>
              </a:solidFill>
              <a:latin typeface="Arial"/>
              <a:ea typeface="Arial"/>
              <a:cs typeface="Arial"/>
              <a:sym typeface="Arial"/>
            </a:endParaRPr>
          </a:p>
        </p:txBody>
      </p:sp>
      <p:sp>
        <p:nvSpPr>
          <p:cNvPr id="449" name="Shape 449"/>
          <p:cNvSpPr/>
          <p:nvPr/>
        </p:nvSpPr>
        <p:spPr>
          <a:xfrm rot="-2700000">
            <a:off x="3609416" y="4076988"/>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FFFFFF"/>
              </a:solidFill>
              <a:latin typeface="Arial"/>
              <a:ea typeface="Arial"/>
              <a:cs typeface="Arial"/>
              <a:sym typeface="Arial"/>
            </a:endParaRPr>
          </a:p>
        </p:txBody>
      </p:sp>
      <p:sp>
        <p:nvSpPr>
          <p:cNvPr id="450" name="Shape 450"/>
          <p:cNvSpPr/>
          <p:nvPr/>
        </p:nvSpPr>
        <p:spPr>
          <a:xfrm>
            <a:off x="1430038" y="2084142"/>
            <a:ext cx="703561" cy="18504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smtClean="0">
                <a:solidFill>
                  <a:srgbClr val="F2F2F2"/>
                </a:solidFill>
                <a:latin typeface="Calibri"/>
                <a:ea typeface="Calibri"/>
                <a:cs typeface="Calibri"/>
                <a:sym typeface="Calibri"/>
              </a:rPr>
              <a:t>etcd</a:t>
            </a:r>
            <a:endParaRPr lang="en-US" sz="1000" b="0" i="0" u="none" strike="noStrike" cap="none" dirty="0">
              <a:solidFill>
                <a:srgbClr val="F2F2F2"/>
              </a:solidFill>
              <a:latin typeface="Calibri"/>
              <a:ea typeface="Calibri"/>
              <a:cs typeface="Calibri"/>
              <a:sym typeface="Calibri"/>
            </a:endParaRPr>
          </a:p>
        </p:txBody>
      </p:sp>
      <p:sp>
        <p:nvSpPr>
          <p:cNvPr id="451" name="Shape 451"/>
          <p:cNvSpPr/>
          <p:nvPr/>
        </p:nvSpPr>
        <p:spPr>
          <a:xfrm>
            <a:off x="2177911" y="2076925"/>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smtClean="0">
                <a:solidFill>
                  <a:srgbClr val="F2F2F2"/>
                </a:solidFill>
                <a:latin typeface="Calibri"/>
                <a:ea typeface="Calibri"/>
                <a:cs typeface="Calibri"/>
                <a:sym typeface="Calibri"/>
              </a:rPr>
              <a:t>Auctioneer</a:t>
            </a:r>
            <a:endParaRPr lang="en-US" sz="1000" b="0" i="0" u="none" strike="noStrike" cap="none" dirty="0">
              <a:solidFill>
                <a:srgbClr val="F2F2F2"/>
              </a:solidFill>
              <a:latin typeface="Calibri"/>
              <a:ea typeface="Calibri"/>
              <a:cs typeface="Calibri"/>
              <a:sym typeface="Calibri"/>
            </a:endParaRPr>
          </a:p>
        </p:txBody>
      </p:sp>
      <p:sp>
        <p:nvSpPr>
          <p:cNvPr id="452" name="Shape 452"/>
          <p:cNvSpPr/>
          <p:nvPr/>
        </p:nvSpPr>
        <p:spPr>
          <a:xfrm>
            <a:off x="1981200" y="2114550"/>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59" name="Shape 1102"/>
          <p:cNvSpPr txBox="1"/>
          <p:nvPr/>
        </p:nvSpPr>
        <p:spPr>
          <a:xfrm>
            <a:off x="5405050" y="1155739"/>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Turnkey, Fully automated Cloud Native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Scalable runtime environment, extensible to modern framework and languages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Instant scalable with updates and upgrades with no downtime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Deploy, scale and manage applications with services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60" name="Shape 452"/>
          <p:cNvSpPr/>
          <p:nvPr/>
        </p:nvSpPr>
        <p:spPr>
          <a:xfrm>
            <a:off x="2505703" y="3028949"/>
            <a:ext cx="226893" cy="231625"/>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5729092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1865618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pPr>
              <a:buClr>
                <a:srgbClr val="008881"/>
              </a:buClr>
            </a:pPr>
            <a:r>
              <a:rPr lang="en-US" sz="2800" dirty="0" smtClean="0">
                <a:solidFill>
                  <a:srgbClr val="008881"/>
                </a:solidFill>
              </a:rPr>
              <a:t>Operations</a:t>
            </a:r>
          </a:p>
        </p:txBody>
      </p:sp>
    </p:spTree>
    <p:extLst>
      <p:ext uri="{BB962C8B-B14F-4D97-AF65-F5344CB8AC3E}">
        <p14:creationId xmlns:p14="http://schemas.microsoft.com/office/powerpoint/2010/main" val="151999217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a:defRPr sz="1800" b="0">
                <a:solidFill>
                  <a:srgbClr val="000000"/>
                </a:solidFill>
              </a:defRPr>
            </a:pPr>
            <a:r>
              <a:rPr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a:defRPr sz="1800" b="0">
                <a:solidFill>
                  <a:srgbClr val="000000"/>
                </a:solidFill>
              </a:defRPr>
            </a:pPr>
            <a:r>
              <a:rPr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2652200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indent="-228600" defTabSz="457200">
                <a:defRPr>
                  <a:solidFill>
                    <a:srgbClr val="000000"/>
                  </a:solidFill>
                  <a:uFillTx/>
                </a:defRPr>
              </a:pPr>
              <a:r>
                <a:rPr sz="1600" dirty="0">
                  <a:solidFill>
                    <a:srgbClr val="FFFFFF"/>
                  </a:solidFill>
                  <a:ea typeface="Cooper Black"/>
                  <a:sym typeface="Cooper Black"/>
                </a:rPr>
                <a:t>Install services (db, </a:t>
              </a:r>
            </a:p>
            <a:p>
              <a:pPr marL="45720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23007711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a:defRPr sz="1800">
                <a:solidFill>
                  <a:srgbClr val="000000"/>
                </a:solidFill>
                <a:uFillTx/>
              </a:defRPr>
            </a:pPr>
            <a:fld id="{86CB4B4D-7CA3-9044-876B-883B54F8677D}" type="slidenum">
              <a:rPr sz="800">
                <a:solidFill>
                  <a:srgbClr val="808080"/>
                </a:solidFill>
                <a:uFill>
                  <a:solidFill>
                    <a:srgbClr val="808080"/>
                  </a:solidFill>
                </a:uFill>
              </a:rPr>
              <a:pPr>
                <a:defRPr sz="1800">
                  <a:solidFill>
                    <a:srgbClr val="000000"/>
                  </a:solidFill>
                  <a:uFillTx/>
                </a:defRPr>
              </a:pPr>
              <a:t>33</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a:defRPr sz="1800" b="0">
                <a:solidFill>
                  <a:srgbClr val="000000"/>
                </a:solidFill>
                <a:uFillTx/>
              </a:defRPr>
            </a:pPr>
            <a:r>
              <a:rPr>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a:defRPr sz="1800" b="0">
                <a:solidFill>
                  <a:srgbClr val="000000"/>
                </a:solidFill>
                <a:uFillTx/>
              </a:defRPr>
            </a:pPr>
            <a:r>
              <a:rPr>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a:defRPr sz="1800" b="0">
                <a:solidFill>
                  <a:srgbClr val="000000"/>
                </a:solidFill>
                <a:uFillTx/>
              </a:defRPr>
            </a:pPr>
            <a:r>
              <a:rPr>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519454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a:defRPr>
                <a:solidFill>
                  <a:srgbClr val="008881"/>
                </a:solidFill>
                <a:uFill>
                  <a:solidFill>
                    <a:srgbClr val="008881"/>
                  </a:solidFill>
                </a:uFill>
              </a:defRPr>
            </a:pPr>
            <a:endParaRPr>
              <a:solidFill>
                <a:srgbClr val="008881"/>
              </a:solidFill>
              <a:uFill>
                <a:solidFill>
                  <a:srgbClr val="008881"/>
                </a:solidFill>
              </a:uFill>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a:defRPr sz="1800">
                <a:solidFill>
                  <a:srgbClr val="000000"/>
                </a:solidFill>
                <a:uFillTx/>
              </a:defRPr>
            </a:pPr>
            <a:fld id="{86CB4B4D-7CA3-9044-876B-883B54F8677D}" type="slidenum">
              <a:rPr sz="800">
                <a:solidFill>
                  <a:srgbClr val="808080"/>
                </a:solidFill>
                <a:uFill>
                  <a:solidFill>
                    <a:srgbClr val="808080"/>
                  </a:solidFill>
                </a:uFill>
              </a:rPr>
              <a:pPr>
                <a:defRPr sz="1800">
                  <a:solidFill>
                    <a:srgbClr val="000000"/>
                  </a:solidFill>
                  <a:uFillTx/>
                </a:defRPr>
              </a:pPr>
              <a:t>34</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algn="ctr" defTabSz="825500">
                <a:defRPr sz="3200">
                  <a:solidFill>
                    <a:srgbClr val="FFFFFF"/>
                  </a:solidFill>
                  <a:uFillTx/>
                  <a:latin typeface="Helvetica Light"/>
                  <a:ea typeface="Helvetica Light"/>
                  <a:cs typeface="Helvetica Light"/>
                  <a:sym typeface="Helvetica Light"/>
                </a:defRPr>
              </a:pPr>
              <a:endParaRPr sz="3200">
                <a:solidFill>
                  <a:srgbClr val="FFFFFF"/>
                </a:solidFill>
                <a:latin typeface="Helvetica Light"/>
                <a:ea typeface="Helvetica Light"/>
                <a:cs typeface="Helvetica Light"/>
                <a:sym typeface="Helvetica Light"/>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5500">
                  <a:defRPr>
                    <a:solidFill>
                      <a:srgbClr val="000000"/>
                    </a:solidFill>
                    <a:uFillTx/>
                  </a:defRPr>
                </a:pPr>
                <a:r>
                  <a:rPr sz="1300">
                    <a:latin typeface="Helvetica Neue Light"/>
                    <a:ea typeface="Helvetica Neue Light"/>
                    <a:cs typeface="Helvetica Neue Light"/>
                    <a:sym typeface="Helvetica Neue Light"/>
                  </a:rPr>
                  <a:t>Cloud</a:t>
                </a:r>
              </a:p>
              <a:p>
                <a:pPr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a:defRPr sz="1800"/>
                </a:pPr>
                <a:r>
                  <a:rPr lang="en-US" dirty="0" smtClean="0"/>
                  <a:t>BBS</a:t>
                </a:r>
                <a:endParaRPr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a:defRPr sz="1800"/>
                </a:pPr>
                <a:r>
                  <a:rPr lang="en-US" dirty="0" smtClean="0"/>
                  <a:t>Access</a:t>
                </a:r>
                <a:endParaRPr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825500">
              <a:defRPr>
                <a:solidFill>
                  <a:srgbClr val="000000"/>
                </a:solidFill>
                <a:uFillTx/>
              </a:defRPr>
            </a:pPr>
            <a:r>
              <a:rPr sz="3000" dirty="0">
                <a:solidFill>
                  <a:srgbClr val="33928A">
                    <a:lumMod val="20000"/>
                    <a:lumOff val="80000"/>
                  </a:srgbClr>
                </a:solidFill>
                <a:latin typeface="Courier"/>
                <a:ea typeface="Courier"/>
                <a:cs typeface="Courier"/>
                <a:sym typeface="Courier"/>
              </a:rPr>
              <a:t>&gt;</a:t>
            </a:r>
            <a:r>
              <a:rPr sz="100" dirty="0">
                <a:solidFill>
                  <a:srgbClr val="33928A">
                    <a:lumMod val="20000"/>
                    <a:lumOff val="80000"/>
                  </a:srgbClr>
                </a:solidFill>
                <a:latin typeface="Courier"/>
                <a:ea typeface="Courier"/>
                <a:cs typeface="Courier"/>
                <a:sym typeface="Courier"/>
              </a:rPr>
              <a:t> </a:t>
            </a:r>
            <a:r>
              <a:rPr sz="3000" dirty="0">
                <a:solidFill>
                  <a:srgbClr val="33928A">
                    <a:lumMod val="20000"/>
                    <a:lumOff val="80000"/>
                  </a:srgb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2756666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603683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a:defRPr sz="1800" b="0">
                  <a:solidFill>
                    <a:srgbClr val="000000"/>
                  </a:solidFill>
                  <a:uFillTx/>
                </a:defRPr>
              </a:pPr>
              <a:r>
                <a:rPr>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a:solidFill>
                    <a:srgbClr val="000000"/>
                  </a:solidFill>
                  <a:uFillTx/>
                </a:defRPr>
              </a:pPr>
              <a:r>
                <a:rPr sz="1500" b="1">
                  <a:solidFill>
                    <a:srgbClr val="4D4D4D"/>
                  </a:solidFill>
                  <a:uFill>
                    <a:solidFill>
                      <a:srgbClr val="4D4D4D"/>
                    </a:solidFill>
                  </a:uFill>
                </a:rPr>
                <a:t>Manage users </a:t>
              </a:r>
            </a:p>
            <a:p>
              <a:pPr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latin typeface="Arial"/>
              </a:rPr>
              <a:t>Operator</a:t>
            </a:r>
          </a:p>
          <a:p>
            <a:pPr>
              <a:defRPr sz="1800">
                <a:solidFill>
                  <a:srgbClr val="000000"/>
                </a:solidFill>
                <a:uFillTx/>
              </a:defRPr>
            </a:pPr>
            <a:r>
              <a:rPr lang="en-US" sz="2800" b="1" dirty="0" smtClean="0">
                <a:solidFill>
                  <a:srgbClr val="2C95DD"/>
                </a:solidFill>
                <a:uFillTx/>
                <a:latin typeface="Arial"/>
              </a:rPr>
              <a:t>Concerns</a:t>
            </a:r>
            <a:endParaRPr lang="en-US" sz="2800" b="1" dirty="0">
              <a:solidFill>
                <a:srgbClr val="007CA2"/>
              </a:solidFill>
              <a:uFillTx/>
              <a:latin typeface="Arial"/>
            </a:endParaRPr>
          </a:p>
        </p:txBody>
      </p:sp>
    </p:spTree>
    <p:extLst>
      <p:ext uri="{BB962C8B-B14F-4D97-AF65-F5344CB8AC3E}">
        <p14:creationId xmlns:p14="http://schemas.microsoft.com/office/powerpoint/2010/main" val="395378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022916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84924437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385576" cy="3187673"/>
          </a:xfrm>
          <a:prstGeom prst="rect">
            <a:avLst/>
          </a:prstGeom>
          <a:noFill/>
          <a:ln>
            <a:noFill/>
          </a:ln>
        </p:spPr>
        <p:txBody>
          <a:bodyPr lIns="91425" tIns="45700" rIns="91425" bIns="45700" anchor="t" anchorCtr="0">
            <a:noAutofit/>
          </a:bodyPr>
          <a:lstStyle/>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Click to Install the Platform</a:t>
            </a:r>
          </a:p>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Built-in High Availability</a:t>
            </a:r>
          </a:p>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Install and Manage Services</a:t>
            </a:r>
          </a:p>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Handle Live upgrades and updates</a:t>
            </a:r>
          </a:p>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Click to scale the platform</a:t>
            </a:r>
          </a:p>
          <a:p>
            <a:pPr marL="285750" indent="-285750" defTabSz="457200">
              <a:spcBef>
                <a:spcPts val="1200"/>
              </a:spcBef>
              <a:buFont typeface="Arial"/>
              <a:buChar char="•"/>
            </a:pPr>
            <a:r>
              <a:rPr lang="en-US" sz="1800" kern="1200" dirty="0" smtClean="0">
                <a:solidFill>
                  <a:prstClr val="white"/>
                </a:solidFill>
                <a:latin typeface="Open Sans"/>
                <a:ea typeface="Open Sans"/>
                <a:cs typeface="Open Sans"/>
                <a:sym typeface="Open Sans"/>
              </a:rPr>
              <a:t>Built-in Platform monitoring</a:t>
            </a:r>
            <a:endParaRPr lang="en-US" sz="1800" kern="1200" dirty="0">
              <a:solidFill>
                <a:prstClr val="white"/>
              </a:solidFill>
              <a:latin typeface="Open Sans"/>
              <a:ea typeface="Open Sans"/>
              <a:cs typeface="Open Sans"/>
              <a:sym typeface="Open Sans"/>
            </a:endParaRPr>
          </a:p>
        </p:txBody>
      </p:sp>
      <p:sp>
        <p:nvSpPr>
          <p:cNvPr id="2" name="Title 1"/>
          <p:cNvSpPr>
            <a:spLocks noGrp="1"/>
          </p:cNvSpPr>
          <p:nvPr>
            <p:ph type="title"/>
          </p:nvPr>
        </p:nvSpPr>
        <p:spPr>
          <a:xfrm>
            <a:off x="1117708" y="407953"/>
            <a:ext cx="8026291" cy="585514"/>
          </a:xfrm>
        </p:spPr>
        <p:txBody>
          <a:bodyPr/>
          <a:lstStyle/>
          <a:p>
            <a:r>
              <a:rPr lang="en-US" dirty="0" smtClean="0">
                <a:solidFill>
                  <a:srgbClr val="008881"/>
                </a:solidFill>
              </a:rPr>
              <a:t>Operations - Pivotal Ops Manager</a:t>
            </a:r>
            <a:endParaRPr lang="en-US" dirty="0">
              <a:solidFill>
                <a:srgbClr val="008881"/>
              </a:solidFill>
            </a:endParaRPr>
          </a:p>
        </p:txBody>
      </p:sp>
      <p:pic>
        <p:nvPicPr>
          <p:cNvPr id="3" name="Picture 2" descr="Screen Shot 2015-12-21 at 5.32.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825" y="1365250"/>
            <a:ext cx="4724366" cy="3000375"/>
          </a:xfrm>
          <a:prstGeom prst="rect">
            <a:avLst/>
          </a:prstGeom>
        </p:spPr>
      </p:pic>
    </p:spTree>
    <p:extLst>
      <p:ext uri="{BB962C8B-B14F-4D97-AF65-F5344CB8AC3E}">
        <p14:creationId xmlns:p14="http://schemas.microsoft.com/office/powerpoint/2010/main" val="30975601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Platform: Cloud Foundry</a:t>
            </a:r>
            <a:endParaRPr lang="en-US" sz="2800" dirty="0">
              <a:solidFill>
                <a:srgbClr val="3EA7BC"/>
              </a:solidFill>
              <a:latin typeface="Arial" charset="0"/>
              <a:cs typeface="Arial" charset="0"/>
            </a:endParaRPr>
          </a:p>
        </p:txBody>
      </p:sp>
      <p:sp>
        <p:nvSpPr>
          <p:cNvPr id="19" name="Rounded Rectangle 18"/>
          <p:cNvSpPr/>
          <p:nvPr/>
        </p:nvSpPr>
        <p:spPr>
          <a:xfrm>
            <a:off x="162734" y="1155417"/>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a:xfrm>
            <a:off x="382282" y="2992155"/>
            <a:ext cx="6426200" cy="438150"/>
          </a:xfrm>
          <a:prstGeom prst="roundRect">
            <a:avLst>
              <a:gd name="adj" fmla="val 8938"/>
            </a:avLst>
          </a:prstGeom>
          <a:solidFill>
            <a:schemeClr val="accent3"/>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52944" y="3063592"/>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27544" y="1549117"/>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grpSp>
        <p:nvGrpSpPr>
          <p:cNvPr id="17" name="Group 16"/>
          <p:cNvGrpSpPr/>
          <p:nvPr/>
        </p:nvGrpSpPr>
        <p:grpSpPr>
          <a:xfrm>
            <a:off x="763207" y="3498496"/>
            <a:ext cx="5875345" cy="971903"/>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372757" y="1336392"/>
            <a:ext cx="6362700" cy="1603375"/>
            <a:chOff x="372757" y="1336392"/>
            <a:chExt cx="6362700" cy="1603375"/>
          </a:xfrm>
        </p:grpSpPr>
        <p:sp>
          <p:nvSpPr>
            <p:cNvPr id="3" name="Rounded Rectangle 2"/>
            <p:cNvSpPr/>
            <p:nvPr/>
          </p:nvSpPr>
          <p:spPr>
            <a:xfrm>
              <a:off x="1525282" y="1341155"/>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768669" y="1341155"/>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372757" y="1341155"/>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774769" y="134115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18" name="Rounded Rectangle 17"/>
            <p:cNvSpPr/>
            <p:nvPr/>
          </p:nvSpPr>
          <p:spPr>
            <a:xfrm>
              <a:off x="4786007" y="1336392"/>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sp>
          <p:nvSpPr>
            <p:cNvPr id="33" name="Rounded Rectangle 32"/>
            <p:cNvSpPr/>
            <p:nvPr/>
          </p:nvSpPr>
          <p:spPr>
            <a:xfrm>
              <a:off x="2730917" y="1349092"/>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324990869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764248" cy="3187673"/>
          </a:xfrm>
          <a:prstGeom prst="rect">
            <a:avLst/>
          </a:prstGeom>
          <a:noFill/>
          <a:ln>
            <a:noFill/>
          </a:ln>
        </p:spPr>
        <p:txBody>
          <a:bodyPr lIns="91425" tIns="45700" rIns="91425" bIns="45700" anchor="t" anchorCtr="0">
            <a:noAutofit/>
          </a:bodyPr>
          <a:lstStyle/>
          <a:p>
            <a:pPr marL="228600" lvl="1" indent="-228600">
              <a:spcBef>
                <a:spcPts val="1200"/>
              </a:spcBef>
              <a:buFont typeface="Wingdings" pitchFamily="2" charset="2"/>
              <a:buChar char=""/>
            </a:pPr>
            <a:r>
              <a:rPr lang="en-US" dirty="0">
                <a:solidFill>
                  <a:schemeClr val="bg1"/>
                </a:solidFill>
              </a:rPr>
              <a:t>Web form allowing an operator to scale components both </a:t>
            </a:r>
          </a:p>
          <a:p>
            <a:pPr marL="628650" lvl="2">
              <a:spcBef>
                <a:spcPts val="1200"/>
              </a:spcBef>
              <a:buFont typeface="Wingdings" pitchFamily="2" charset="2"/>
              <a:buChar char=""/>
            </a:pPr>
            <a:r>
              <a:rPr lang="en-US" dirty="0">
                <a:solidFill>
                  <a:schemeClr val="bg1"/>
                </a:solidFill>
              </a:rPr>
              <a:t>vertically (CPU, RAM, Disk) and</a:t>
            </a:r>
          </a:p>
          <a:p>
            <a:pPr marL="628650" lvl="2">
              <a:spcBef>
                <a:spcPts val="1200"/>
              </a:spcBef>
              <a:buFont typeface="Wingdings" pitchFamily="2" charset="2"/>
              <a:buChar char=""/>
            </a:pPr>
            <a:r>
              <a:rPr lang="en-US" dirty="0">
                <a:solidFill>
                  <a:schemeClr val="bg1"/>
                </a:solidFill>
              </a:rPr>
              <a:t>horizontally (number of instances). </a:t>
            </a:r>
          </a:p>
          <a:p>
            <a:pPr marL="0" lvl="1" indent="0">
              <a:spcBef>
                <a:spcPts val="1200"/>
              </a:spcBef>
              <a:buNone/>
            </a:pPr>
            <a:endParaRPr lang="en-US" dirty="0">
              <a:solidFill>
                <a:schemeClr val="bg1"/>
              </a:solidFill>
            </a:endParaRPr>
          </a:p>
          <a:p>
            <a:pPr marL="0" lvl="1" indent="0">
              <a:spcBef>
                <a:spcPts val="1200"/>
              </a:spcBef>
              <a:buNone/>
            </a:pPr>
            <a:r>
              <a:rPr lang="en-US" dirty="0">
                <a:solidFill>
                  <a:schemeClr val="bg1"/>
                </a:solidFill>
              </a:rPr>
              <a:t>This results in updating the deployment manifest followed by a “bosh deploy.”</a:t>
            </a:r>
          </a:p>
        </p:txBody>
      </p:sp>
      <p:sp>
        <p:nvSpPr>
          <p:cNvPr id="2" name="Title 1"/>
          <p:cNvSpPr>
            <a:spLocks noGrp="1"/>
          </p:cNvSpPr>
          <p:nvPr>
            <p:ph type="title"/>
          </p:nvPr>
        </p:nvSpPr>
        <p:spPr>
          <a:xfrm>
            <a:off x="439756" y="407953"/>
            <a:ext cx="8026291" cy="585514"/>
          </a:xfrm>
        </p:spPr>
        <p:txBody>
          <a:bodyPr/>
          <a:lstStyle/>
          <a:p>
            <a:r>
              <a:rPr lang="en-US" dirty="0" smtClean="0">
                <a:solidFill>
                  <a:srgbClr val="008881"/>
                </a:solidFill>
              </a:rPr>
              <a:t>Elastic Runtime Tile</a:t>
            </a:r>
            <a:endParaRPr lang="en-US" dirty="0">
              <a:solidFill>
                <a:srgbClr val="008881"/>
              </a:solidFill>
            </a:endParaRPr>
          </a:p>
        </p:txBody>
      </p:sp>
      <p:pic>
        <p:nvPicPr>
          <p:cNvPr id="3" name="Picture 2" descr="Screen Shot 2016-01-05 at 11.41.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607" y="1091680"/>
            <a:ext cx="3645993" cy="3461243"/>
          </a:xfrm>
          <a:prstGeom prst="rect">
            <a:avLst/>
          </a:prstGeom>
        </p:spPr>
      </p:pic>
      <p:pic>
        <p:nvPicPr>
          <p:cNvPr id="7" name="Picture 6" descr="Screen Shot 2015-12-21 at 5.32.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887" y="2994417"/>
            <a:ext cx="3065163" cy="1946640"/>
          </a:xfrm>
          <a:prstGeom prst="rect">
            <a:avLst/>
          </a:prstGeom>
        </p:spPr>
      </p:pic>
    </p:spTree>
    <p:extLst>
      <p:ext uri="{BB962C8B-B14F-4D97-AF65-F5344CB8AC3E}">
        <p14:creationId xmlns:p14="http://schemas.microsoft.com/office/powerpoint/2010/main" val="33025038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392831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646270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131937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1529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2141456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90021067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698448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2100999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42215503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5</a:t>
            </a:fld>
            <a:endParaRPr lang="en-US"/>
          </a:p>
        </p:txBody>
      </p:sp>
      <p:sp>
        <p:nvSpPr>
          <p:cNvPr id="17" name="Shape 3787"/>
          <p:cNvSpPr/>
          <p:nvPr/>
        </p:nvSpPr>
        <p:spPr>
          <a:xfrm>
            <a:off x="6248993" y="3351574"/>
            <a:ext cx="278565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969735" y="219418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620296" y="2259020"/>
            <a:ext cx="592630" cy="623989"/>
          </a:xfrm>
          <a:prstGeom prst="rect">
            <a:avLst/>
          </a:prstGeom>
          <a:noFill/>
          <a:ln>
            <a:noFill/>
          </a:ln>
        </p:spPr>
      </p:pic>
      <p:sp>
        <p:nvSpPr>
          <p:cNvPr id="20" name="Shape 3791"/>
          <p:cNvSpPr/>
          <p:nvPr/>
        </p:nvSpPr>
        <p:spPr>
          <a:xfrm>
            <a:off x="5146660" y="1373985"/>
            <a:ext cx="1790812"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3722767" y="1172203"/>
            <a:ext cx="897106" cy="1288693"/>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1442672" y="1373985"/>
            <a:ext cx="1754988"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812331" y="335157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283264" y="2290313"/>
            <a:ext cx="201366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grpSp>
        <p:nvGrpSpPr>
          <p:cNvPr id="7" name="Group 6"/>
          <p:cNvGrpSpPr/>
          <p:nvPr/>
        </p:nvGrpSpPr>
        <p:grpSpPr>
          <a:xfrm>
            <a:off x="3504251" y="3030176"/>
            <a:ext cx="1311003" cy="1380376"/>
            <a:chOff x="3504251" y="3030176"/>
            <a:chExt cx="1311003" cy="1380376"/>
          </a:xfrm>
        </p:grpSpPr>
        <p:sp>
          <p:nvSpPr>
            <p:cNvPr id="69"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30"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grpSp>
      <p:sp>
        <p:nvSpPr>
          <p:cNvPr id="32" name="Shape 3800"/>
          <p:cNvSpPr/>
          <p:nvPr/>
        </p:nvSpPr>
        <p:spPr>
          <a:xfrm rot="10800000">
            <a:off x="1984139" y="3533794"/>
            <a:ext cx="1445339" cy="393273"/>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180008" y="2763734"/>
            <a:ext cx="1445349" cy="39345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1796406" y="2282575"/>
            <a:ext cx="917730" cy="7729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1839370" y="2339061"/>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2677095" y="2210122"/>
            <a:ext cx="1521831" cy="373683"/>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105860" y="1351343"/>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135704" y="1378858"/>
            <a:ext cx="1368547"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408153" y="2003895"/>
            <a:ext cx="1521821" cy="373508"/>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3710266" y="1189549"/>
            <a:ext cx="917730" cy="7729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3745106" y="1175037"/>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139422" y="2210046"/>
            <a:ext cx="1521831" cy="373683"/>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802816" y="1351343"/>
            <a:ext cx="1446175"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776682" y="1384495"/>
            <a:ext cx="1542250"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712841" y="2763816"/>
            <a:ext cx="1445349" cy="39345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602622" y="2193469"/>
            <a:ext cx="917730" cy="7729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602622" y="2207278"/>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4908791" y="3533646"/>
            <a:ext cx="1445339" cy="393273"/>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895370" y="3343837"/>
            <a:ext cx="917730" cy="7729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899645" y="3363076"/>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350209" y="2357437"/>
            <a:ext cx="585755" cy="616751"/>
          </a:xfrm>
          <a:prstGeom prst="rect">
            <a:avLst/>
          </a:prstGeom>
          <a:noFill/>
          <a:ln>
            <a:noFill/>
          </a:ln>
        </p:spPr>
      </p:pic>
      <p:pic>
        <p:nvPicPr>
          <p:cNvPr id="62" name="Shape 3822"/>
          <p:cNvPicPr preferRelativeResize="0"/>
          <p:nvPr/>
        </p:nvPicPr>
        <p:blipFill rotWithShape="1">
          <a:blip r:embed="rId5">
            <a:alphaModFix/>
          </a:blip>
          <a:srcRect/>
          <a:stretch/>
        </p:blipFill>
        <p:spPr>
          <a:xfrm>
            <a:off x="1477106" y="1429738"/>
            <a:ext cx="592630" cy="623989"/>
          </a:xfrm>
          <a:prstGeom prst="rect">
            <a:avLst/>
          </a:prstGeom>
          <a:noFill/>
          <a:ln>
            <a:noFill/>
          </a:ln>
        </p:spPr>
      </p:pic>
      <p:pic>
        <p:nvPicPr>
          <p:cNvPr id="63" name="Shape 3823"/>
          <p:cNvPicPr preferRelativeResize="0"/>
          <p:nvPr/>
        </p:nvPicPr>
        <p:blipFill rotWithShape="1">
          <a:blip r:embed="rId6">
            <a:alphaModFix/>
          </a:blip>
          <a:srcRect/>
          <a:stretch/>
        </p:blipFill>
        <p:spPr>
          <a:xfrm>
            <a:off x="3863100" y="1724266"/>
            <a:ext cx="592630" cy="623989"/>
          </a:xfrm>
          <a:prstGeom prst="rect">
            <a:avLst/>
          </a:prstGeom>
          <a:noFill/>
          <a:ln>
            <a:noFill/>
          </a:ln>
        </p:spPr>
      </p:pic>
      <p:pic>
        <p:nvPicPr>
          <p:cNvPr id="64" name="Shape 3824"/>
          <p:cNvPicPr preferRelativeResize="0"/>
          <p:nvPr/>
        </p:nvPicPr>
        <p:blipFill rotWithShape="1">
          <a:blip r:embed="rId7">
            <a:alphaModFix/>
          </a:blip>
          <a:srcRect/>
          <a:stretch/>
        </p:blipFill>
        <p:spPr>
          <a:xfrm>
            <a:off x="856918" y="3420642"/>
            <a:ext cx="585755" cy="616751"/>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937473" y="3473463"/>
            <a:ext cx="492092" cy="516622"/>
          </a:xfrm>
          <a:prstGeom prst="rect">
            <a:avLst/>
          </a:prstGeom>
          <a:noFill/>
          <a:ln>
            <a:noFill/>
          </a:ln>
        </p:spPr>
      </p:pic>
      <p:pic>
        <p:nvPicPr>
          <p:cNvPr id="66" name="Shape 2861"/>
          <p:cNvPicPr preferRelativeResize="0"/>
          <p:nvPr/>
        </p:nvPicPr>
        <p:blipFill rotWithShape="1">
          <a:blip r:embed="rId9">
            <a:alphaModFix/>
          </a:blip>
          <a:srcRect/>
          <a:stretch/>
        </p:blipFill>
        <p:spPr>
          <a:xfrm>
            <a:off x="7548876" y="3501194"/>
            <a:ext cx="349448" cy="509082"/>
          </a:xfrm>
          <a:prstGeom prst="rect">
            <a:avLst/>
          </a:prstGeom>
          <a:noFill/>
          <a:ln>
            <a:noFill/>
          </a:ln>
        </p:spPr>
      </p:pic>
      <p:pic>
        <p:nvPicPr>
          <p:cNvPr id="67" name="Shape 2862"/>
          <p:cNvPicPr preferRelativeResize="0"/>
          <p:nvPr/>
        </p:nvPicPr>
        <p:blipFill rotWithShape="1">
          <a:blip r:embed="rId10">
            <a:alphaModFix/>
          </a:blip>
          <a:srcRect/>
          <a:stretch/>
        </p:blipFill>
        <p:spPr>
          <a:xfrm>
            <a:off x="7988291" y="3651668"/>
            <a:ext cx="939785" cy="186684"/>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018229" y="2364326"/>
            <a:ext cx="672035" cy="578637"/>
          </a:xfrm>
          <a:prstGeom prst="rect">
            <a:avLst/>
          </a:prstGeom>
          <a:noFill/>
          <a:ln>
            <a:noFill/>
          </a:ln>
        </p:spPr>
      </p:pic>
      <p:grpSp>
        <p:nvGrpSpPr>
          <p:cNvPr id="5" name="Group 4"/>
          <p:cNvGrpSpPr/>
          <p:nvPr/>
        </p:nvGrpSpPr>
        <p:grpSpPr>
          <a:xfrm>
            <a:off x="6318932" y="1436902"/>
            <a:ext cx="559177" cy="557039"/>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pic>
        <p:nvPicPr>
          <p:cNvPr id="10" name="Picture 9"/>
          <p:cNvPicPr>
            <a:picLocks noChangeAspect="1"/>
          </p:cNvPicPr>
          <p:nvPr/>
        </p:nvPicPr>
        <p:blipFill>
          <a:blip r:embed="rId12"/>
          <a:stretch>
            <a:fillRect/>
          </a:stretch>
        </p:blipFill>
        <p:spPr>
          <a:xfrm>
            <a:off x="3053613" y="2796822"/>
            <a:ext cx="2093047" cy="2260491"/>
          </a:xfrm>
          <a:prstGeom prst="rect">
            <a:avLst/>
          </a:prstGeom>
        </p:spPr>
      </p:pic>
    </p:spTree>
    <p:extLst>
      <p:ext uri="{BB962C8B-B14F-4D97-AF65-F5344CB8AC3E}">
        <p14:creationId xmlns:p14="http://schemas.microsoft.com/office/powerpoint/2010/main" val="3214707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3328836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5803517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98982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707332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304336447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42235869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36989965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12921203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1796588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algn="ctr" defTabSz="457200"/>
            <a:endParaRPr kern="120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Services</a:t>
            </a:r>
          </a:p>
        </p:txBody>
      </p:sp>
      <p:sp>
        <p:nvSpPr>
          <p:cNvPr id="672" name="Shape 672"/>
          <p:cNvSpPr/>
          <p:nvPr/>
        </p:nvSpPr>
        <p:spPr>
          <a:xfrm>
            <a:off x="1231773" y="928573"/>
            <a:ext cx="4650180" cy="338554"/>
          </a:xfrm>
          <a:prstGeom prst="rect">
            <a:avLst/>
          </a:prstGeom>
          <a:noFill/>
          <a:ln>
            <a:noFill/>
          </a:ln>
        </p:spPr>
        <p:txBody>
          <a:bodyPr lIns="91425" tIns="45700" rIns="91425" bIns="45700" anchor="t" anchorCtr="0">
            <a:noAutofit/>
          </a:bodyPr>
          <a:lstStyle/>
          <a:p>
            <a:pPr algn="ctr" defTabSz="457200">
              <a:buSzPct val="25000"/>
            </a:pPr>
            <a:r>
              <a:rPr lang="en-US" sz="1600" b="1" kern="1200" dirty="0">
                <a:solidFill>
                  <a:srgbClr val="10253F"/>
                </a:solidFill>
                <a:latin typeface="Roboto"/>
                <a:ea typeface="Roboto"/>
                <a:cs typeface="Roboto"/>
                <a:sym typeface="Roboto"/>
              </a:rPr>
              <a:t>Platform </a:t>
            </a:r>
            <a:r>
              <a:rPr lang="en-US" sz="1600" b="1" kern="1200" dirty="0" smtClean="0">
                <a:solidFill>
                  <a:srgbClr val="10253F"/>
                </a:solidFill>
                <a:latin typeface="Roboto"/>
                <a:ea typeface="Roboto"/>
                <a:cs typeface="Roboto"/>
                <a:sym typeface="Roboto"/>
              </a:rPr>
              <a:t>Runtime (Elastic Runtime)</a:t>
            </a:r>
            <a:endParaRPr lang="en-US" sz="1600" b="1" kern="1200" dirty="0">
              <a:solidFill>
                <a:srgbClr val="10253F"/>
              </a:solidFill>
              <a:latin typeface="Roboto"/>
              <a:ea typeface="Roboto"/>
              <a:cs typeface="Roboto"/>
              <a:sym typeface="Roboto"/>
            </a:endParaRP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Platform</a:t>
            </a:r>
          </a:p>
          <a:p>
            <a:pPr algn="ctr" defTabSz="457200">
              <a:buSzPct val="25000"/>
            </a:pPr>
            <a:r>
              <a:rPr lang="en-US" sz="1200" kern="120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7055256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2755823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667794"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60973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4197918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themeOverride>
</file>

<file path=docProps/app.xml><?xml version="1.0" encoding="utf-8"?>
<Properties xmlns="http://schemas.openxmlformats.org/officeDocument/2006/extended-properties" xmlns:vt="http://schemas.openxmlformats.org/officeDocument/2006/docPropsVTypes">
  <Template/>
  <TotalTime>84847</TotalTime>
  <Words>4163</Words>
  <Application>Microsoft Macintosh PowerPoint</Application>
  <PresentationFormat>On-screen Show (16:9)</PresentationFormat>
  <Paragraphs>884</Paragraphs>
  <Slides>58</Slides>
  <Notes>49</Notes>
  <HiddenSlides>18</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Pivotal_interim_040113_template_</vt:lpstr>
      <vt:lpstr>PowerPoint Presentation</vt:lpstr>
      <vt:lpstr>PCF Overview</vt:lpstr>
      <vt:lpstr>The Whole Stack</vt:lpstr>
      <vt:lpstr>A Multi-Cloud Platform: Cloud Foundry</vt:lpstr>
      <vt:lpstr>Cloud Foundry: An Application-centric Platform</vt:lpstr>
      <vt:lpstr>Pivotal Cloud Foundry Architecture</vt:lpstr>
      <vt:lpstr>Elastic Container Runtime</vt:lpstr>
      <vt:lpstr>PowerPoint Presentation</vt:lpstr>
      <vt:lpstr>PowerPoint Presentation</vt:lpstr>
      <vt:lpstr>Overview: Pushing an Application</vt:lpstr>
      <vt:lpstr>Creating and Binding a Service</vt:lpstr>
      <vt:lpstr>Staging an Application</vt:lpstr>
      <vt:lpstr>Platform Runtime – Application Frameworks</vt:lpstr>
      <vt:lpstr>Runtime Benefits With PCF</vt:lpstr>
      <vt:lpstr>PowerPoint Presentation</vt:lpstr>
      <vt:lpstr>PowerPoint Presentation</vt:lpstr>
      <vt:lpstr>Containers and Scaling</vt:lpstr>
      <vt:lpstr>PowerPoint Presentation</vt:lpstr>
      <vt:lpstr>The App-Container Approach - Scaling</vt:lpstr>
      <vt:lpstr>PowerPoint Presentation</vt:lpstr>
      <vt:lpstr>Domains</vt:lpstr>
      <vt:lpstr>Domains – Behind the Scenes</vt:lpstr>
      <vt:lpstr>PowerPoint Presentation</vt:lpstr>
      <vt:lpstr>PowerPoint Presentation</vt:lpstr>
      <vt:lpstr>Log Streaming and Aggregation</vt:lpstr>
      <vt:lpstr>Log Aggregation and CF Components</vt:lpstr>
      <vt:lpstr>Loggregator Components</vt:lpstr>
      <vt:lpstr>Elastic Runtime Architecture</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Deploying Cloud Foundry</vt:lpstr>
      <vt:lpstr>Deploying the CF Runtime  with Cloud Foundry BOSH</vt:lpstr>
      <vt:lpstr>Operations - Pivotal Ops Manager</vt:lpstr>
      <vt:lpstr>Elastic Runtime Tile</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Raviteja Appalla</cp:lastModifiedBy>
  <cp:revision>544</cp:revision>
  <dcterms:modified xsi:type="dcterms:W3CDTF">2016-08-15T04:20:20Z</dcterms:modified>
</cp:coreProperties>
</file>